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1" r:id="rId2"/>
    <p:sldId id="285" r:id="rId3"/>
    <p:sldId id="286" r:id="rId4"/>
    <p:sldId id="287" r:id="rId5"/>
    <p:sldId id="258" r:id="rId6"/>
    <p:sldId id="282" r:id="rId7"/>
    <p:sldId id="283" r:id="rId8"/>
    <p:sldId id="273" r:id="rId9"/>
    <p:sldId id="284" r:id="rId10"/>
    <p:sldId id="259" r:id="rId11"/>
    <p:sldId id="276" r:id="rId12"/>
    <p:sldId id="262" r:id="rId13"/>
    <p:sldId id="277" r:id="rId14"/>
    <p:sldId id="278" r:id="rId15"/>
    <p:sldId id="279" r:id="rId16"/>
    <p:sldId id="265" r:id="rId17"/>
  </p:sldIdLst>
  <p:sldSz cx="18288000" cy="10287000"/>
  <p:notesSz cx="9144000" cy="6980238"/>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099B0"/>
    <a:srgbClr val="6A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snapToGrid="0">
      <p:cViewPr varScale="1">
        <p:scale>
          <a:sx n="65" d="100"/>
          <a:sy n="65" d="100"/>
        </p:scale>
        <p:origin x="996" y="84"/>
      </p:cViewPr>
      <p:guideLst/>
    </p:cSldViewPr>
  </p:slideViewPr>
  <p:notesTextViewPr>
    <p:cViewPr>
      <p:scale>
        <a:sx n="1" d="1"/>
        <a:sy n="1" d="1"/>
      </p:scale>
      <p:origin x="0" y="0"/>
    </p:cViewPr>
  </p:notesTextViewPr>
  <p:notesViewPr>
    <p:cSldViewPr snapToGrid="0">
      <p:cViewPr varScale="1">
        <p:scale>
          <a:sx n="81" d="100"/>
          <a:sy n="81" d="100"/>
        </p:scale>
        <p:origin x="21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A9292-C05A-4569-8B4A-58920E838C10}"/>
              </a:ext>
            </a:extLst>
          </p:cNvPr>
          <p:cNvSpPr>
            <a:spLocks noGrp="1"/>
          </p:cNvSpPr>
          <p:nvPr>
            <p:ph type="hdr" sz="quarter"/>
          </p:nvPr>
        </p:nvSpPr>
        <p:spPr>
          <a:xfrm>
            <a:off x="0" y="1"/>
            <a:ext cx="3962400" cy="350224"/>
          </a:xfrm>
          <a:prstGeom prst="rect">
            <a:avLst/>
          </a:prstGeom>
        </p:spPr>
        <p:txBody>
          <a:bodyPr vert="horz" lIns="91440" tIns="45720" rIns="91440" bIns="45720" rtlCol="0" anchor="ctr"/>
          <a:lstStyle>
            <a:lvl1pPr algn="l">
              <a:defRPr sz="1200"/>
            </a:lvl1pPr>
          </a:lstStyle>
          <a:p>
            <a:endParaRPr lang="en-US" sz="105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0B3F4DD-EAA2-4061-A91B-70D3E2A51D7A}"/>
              </a:ext>
            </a:extLst>
          </p:cNvPr>
          <p:cNvSpPr>
            <a:spLocks noGrp="1"/>
          </p:cNvSpPr>
          <p:nvPr>
            <p:ph type="dt" sz="quarter" idx="1"/>
          </p:nvPr>
        </p:nvSpPr>
        <p:spPr>
          <a:xfrm>
            <a:off x="5179484" y="1"/>
            <a:ext cx="3962400" cy="350224"/>
          </a:xfrm>
          <a:prstGeom prst="rect">
            <a:avLst/>
          </a:prstGeom>
        </p:spPr>
        <p:txBody>
          <a:bodyPr vert="horz" lIns="91440" tIns="45720" rIns="91440" bIns="45720" rtlCol="0" anchor="ctr"/>
          <a:lstStyle>
            <a:lvl1pPr algn="r">
              <a:defRPr sz="1200"/>
            </a:lvl1pPr>
          </a:lstStyle>
          <a:p>
            <a:r>
              <a:rPr lang="en-US" sz="1050" dirty="0">
                <a:latin typeface="Arial" panose="020B0604020202020204" pitchFamily="34" charset="0"/>
                <a:cs typeface="Arial" panose="020B0604020202020204" pitchFamily="34" charset="0"/>
              </a:rPr>
              <a:t>Rogers Behavioral Health</a:t>
            </a:r>
          </a:p>
        </p:txBody>
      </p:sp>
      <p:sp>
        <p:nvSpPr>
          <p:cNvPr id="4" name="Footer Placeholder 3">
            <a:extLst>
              <a:ext uri="{FF2B5EF4-FFF2-40B4-BE49-F238E27FC236}">
                <a16:creationId xmlns:a16="http://schemas.microsoft.com/office/drawing/2014/main" id="{C92E8DB6-24C6-4DAD-BDD9-9BCAFB1CB850}"/>
              </a:ext>
            </a:extLst>
          </p:cNvPr>
          <p:cNvSpPr>
            <a:spLocks noGrp="1"/>
          </p:cNvSpPr>
          <p:nvPr>
            <p:ph type="ftr" sz="quarter" idx="2"/>
          </p:nvPr>
        </p:nvSpPr>
        <p:spPr>
          <a:xfrm>
            <a:off x="0" y="6630015"/>
            <a:ext cx="3962400" cy="350223"/>
          </a:xfrm>
          <a:prstGeom prst="rect">
            <a:avLst/>
          </a:prstGeom>
        </p:spPr>
        <p:txBody>
          <a:bodyPr vert="horz" lIns="91440" tIns="45720" rIns="91440" bIns="45720" rtlCol="0" anchor="ctr"/>
          <a:lstStyle>
            <a:lvl1pPr algn="l">
              <a:defRPr sz="1200"/>
            </a:lvl1pPr>
          </a:lstStyle>
          <a:p>
            <a:endParaRPr lang="en-US" sz="105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AE9C424-B184-4048-A3FC-E0B8674F2E64}"/>
              </a:ext>
            </a:extLst>
          </p:cNvPr>
          <p:cNvSpPr>
            <a:spLocks noGrp="1"/>
          </p:cNvSpPr>
          <p:nvPr>
            <p:ph type="sldNum" sz="quarter" idx="3"/>
          </p:nvPr>
        </p:nvSpPr>
        <p:spPr>
          <a:xfrm>
            <a:off x="5179484" y="6630015"/>
            <a:ext cx="3962400" cy="350223"/>
          </a:xfrm>
          <a:prstGeom prst="rect">
            <a:avLst/>
          </a:prstGeom>
        </p:spPr>
        <p:txBody>
          <a:bodyPr vert="horz" lIns="91440" tIns="45720" rIns="91440" bIns="45720" rtlCol="0" anchor="ctr"/>
          <a:lstStyle>
            <a:lvl1pPr algn="r">
              <a:defRPr sz="1200"/>
            </a:lvl1pPr>
          </a:lstStyle>
          <a:p>
            <a:fld id="{5307505C-2CA1-4B94-B181-CFC2872864F3}" type="slidenum">
              <a:rPr lang="en-US" sz="1050" smtClean="0">
                <a:latin typeface="Arial" panose="020B0604020202020204" pitchFamily="34" charset="0"/>
                <a:cs typeface="Arial" panose="020B0604020202020204" pitchFamily="34" charset="0"/>
              </a:rPr>
              <a:t>‹#›</a:t>
            </a:fld>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62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506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50628"/>
          </a:xfrm>
          <a:prstGeom prst="rect">
            <a:avLst/>
          </a:prstGeom>
        </p:spPr>
        <p:txBody>
          <a:bodyPr vert="horz" lIns="91440" tIns="45720" rIns="91440" bIns="45720" rtlCol="0"/>
          <a:lstStyle>
            <a:lvl1pPr algn="r">
              <a:defRPr sz="1200"/>
            </a:lvl1pPr>
          </a:lstStyle>
          <a:p>
            <a:fld id="{BC5FBA91-1625-4C2E-908C-273B22BBA31F}" type="datetimeFigureOut">
              <a:rPr lang="en-US" smtClean="0"/>
              <a:t>1/17/2023</a:t>
            </a:fld>
            <a:endParaRPr lang="en-US"/>
          </a:p>
        </p:txBody>
      </p:sp>
      <p:sp>
        <p:nvSpPr>
          <p:cNvPr id="4" name="Slide Image Placeholder 3"/>
          <p:cNvSpPr>
            <a:spLocks noGrp="1" noRot="1" noChangeAspect="1"/>
          </p:cNvSpPr>
          <p:nvPr>
            <p:ph type="sldImg" idx="2"/>
          </p:nvPr>
        </p:nvSpPr>
        <p:spPr>
          <a:xfrm>
            <a:off x="2478088" y="873125"/>
            <a:ext cx="4187825" cy="2355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59241"/>
            <a:ext cx="7315200" cy="27484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29611"/>
            <a:ext cx="3962400" cy="35062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629611"/>
            <a:ext cx="3962400" cy="350627"/>
          </a:xfrm>
          <a:prstGeom prst="rect">
            <a:avLst/>
          </a:prstGeom>
        </p:spPr>
        <p:txBody>
          <a:bodyPr vert="horz" lIns="91440" tIns="45720" rIns="91440" bIns="45720" rtlCol="0" anchor="b"/>
          <a:lstStyle>
            <a:lvl1pPr algn="r">
              <a:defRPr sz="1200"/>
            </a:lvl1pPr>
          </a:lstStyle>
          <a:p>
            <a:fld id="{F0EFCBAD-051D-4DE6-9030-9F6B29B5F3A9}" type="slidenum">
              <a:rPr lang="en-US" smtClean="0"/>
              <a:t>‹#›</a:t>
            </a:fld>
            <a:endParaRPr lang="en-US"/>
          </a:p>
        </p:txBody>
      </p:sp>
    </p:spTree>
    <p:extLst>
      <p:ext uri="{BB962C8B-B14F-4D97-AF65-F5344CB8AC3E}">
        <p14:creationId xmlns:p14="http://schemas.microsoft.com/office/powerpoint/2010/main" val="219139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*Welcome everyone to the DAISY presentation and let them know that you are excited to celebrate an Honoree today</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a:t>
            </a:fld>
            <a:endParaRPr lang="en-US"/>
          </a:p>
        </p:txBody>
      </p:sp>
    </p:spTree>
    <p:extLst>
      <p:ext uri="{BB962C8B-B14F-4D97-AF65-F5344CB8AC3E}">
        <p14:creationId xmlns:p14="http://schemas.microsoft.com/office/powerpoint/2010/main" val="328225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r>
              <a:rPr lang="en-US" b="1" dirty="0"/>
              <a:t>*Invite the honoree to send in a picture for their online spotlight</a:t>
            </a:r>
          </a:p>
          <a:p>
            <a:r>
              <a:rPr lang="en-US" b="1" dirty="0"/>
              <a:t>*let them know if you will be sharing their story on social media, in the facility, etc. </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14</a:t>
            </a:fld>
            <a:endParaRPr lang="en-US"/>
          </a:p>
        </p:txBody>
      </p:sp>
    </p:spTree>
    <p:extLst>
      <p:ext uri="{BB962C8B-B14F-4D97-AF65-F5344CB8AC3E}">
        <p14:creationId xmlns:p14="http://schemas.microsoft.com/office/powerpoint/2010/main" val="237249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the Nominator (if present) - if not, delete slide. [Don’t read slide text word for word]</a:t>
            </a:r>
          </a:p>
          <a:p>
            <a:endParaRPr lang="en-US" b="1" dirty="0"/>
          </a:p>
        </p:txBody>
      </p:sp>
      <p:sp>
        <p:nvSpPr>
          <p:cNvPr id="4" name="Slide Number Placeholder 3"/>
          <p:cNvSpPr>
            <a:spLocks noGrp="1"/>
          </p:cNvSpPr>
          <p:nvPr>
            <p:ph type="sldNum" sz="quarter" idx="5"/>
          </p:nvPr>
        </p:nvSpPr>
        <p:spPr/>
        <p:txBody>
          <a:bodyPr/>
          <a:lstStyle/>
          <a:p>
            <a:fld id="{F0EFCBAD-051D-4DE6-9030-9F6B29B5F3A9}" type="slidenum">
              <a:rPr lang="en-US" smtClean="0"/>
              <a:t>15</a:t>
            </a:fld>
            <a:endParaRPr lang="en-US"/>
          </a:p>
        </p:txBody>
      </p:sp>
    </p:spTree>
    <p:extLst>
      <p:ext uri="{BB962C8B-B14F-4D97-AF65-F5344CB8AC3E}">
        <p14:creationId xmlns:p14="http://schemas.microsoft.com/office/powerpoint/2010/main" val="75820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slide then ask the Honoree if they would like to share a few words. If so, stop sharing your screen so everyone can see her/him. </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16</a:t>
            </a:fld>
            <a:endParaRPr lang="en-US"/>
          </a:p>
        </p:txBody>
      </p:sp>
    </p:spTree>
    <p:extLst>
      <p:ext uri="{BB962C8B-B14F-4D97-AF65-F5344CB8AC3E}">
        <p14:creationId xmlns:p14="http://schemas.microsoft.com/office/powerpoint/2010/main" val="143319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5</a:t>
            </a:fld>
            <a:endParaRPr lang="en-US"/>
          </a:p>
        </p:txBody>
      </p:sp>
    </p:spTree>
    <p:extLst>
      <p:ext uri="{BB962C8B-B14F-4D97-AF65-F5344CB8AC3E}">
        <p14:creationId xmlns:p14="http://schemas.microsoft.com/office/powerpoint/2010/main" val="335021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6</a:t>
            </a:fld>
            <a:endParaRPr lang="en-US"/>
          </a:p>
        </p:txBody>
      </p:sp>
    </p:spTree>
    <p:extLst>
      <p:ext uri="{BB962C8B-B14F-4D97-AF65-F5344CB8AC3E}">
        <p14:creationId xmlns:p14="http://schemas.microsoft.com/office/powerpoint/2010/main" val="360369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7</a:t>
            </a:fld>
            <a:endParaRPr lang="en-US"/>
          </a:p>
        </p:txBody>
      </p:sp>
    </p:spTree>
    <p:extLst>
      <p:ext uri="{BB962C8B-B14F-4D97-AF65-F5344CB8AC3E}">
        <p14:creationId xmlns:p14="http://schemas.microsoft.com/office/powerpoint/2010/main" val="332742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*After you share the name, you may wish to stop sharing your screen and encourage everyone to clap or celebrate the Honoree!</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8</a:t>
            </a:fld>
            <a:endParaRPr lang="en-US"/>
          </a:p>
        </p:txBody>
      </p:sp>
    </p:spTree>
    <p:extLst>
      <p:ext uri="{BB962C8B-B14F-4D97-AF65-F5344CB8AC3E}">
        <p14:creationId xmlns:p14="http://schemas.microsoft.com/office/powerpoint/2010/main" val="111039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latin typeface="Arial" panose="020B0604020202020204" pitchFamily="34" charset="0"/>
              </a:rPr>
              <a:t>Your certificate is placed in the green DAISY Foundation portfolio for you. You also have received a special DAISY Honoree pin for your badge. The pin was created because while Patrick was ill, his Stepmother, Bonnie, noticed the great tradition nurses have for pins. The DAISY Foundation hopes you will wear your DAISY Honoree Pin proudly</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i="1" dirty="0"/>
          </a:p>
        </p:txBody>
      </p:sp>
      <p:sp>
        <p:nvSpPr>
          <p:cNvPr id="4" name="Slide Number Placeholder 3"/>
          <p:cNvSpPr>
            <a:spLocks noGrp="1"/>
          </p:cNvSpPr>
          <p:nvPr>
            <p:ph type="sldNum" sz="quarter" idx="5"/>
          </p:nvPr>
        </p:nvSpPr>
        <p:spPr/>
        <p:txBody>
          <a:bodyPr/>
          <a:lstStyle/>
          <a:p>
            <a:fld id="{F0EFCBAD-051D-4DE6-9030-9F6B29B5F3A9}" type="slidenum">
              <a:rPr lang="en-US" smtClean="0"/>
              <a:t>10</a:t>
            </a:fld>
            <a:endParaRPr lang="en-US"/>
          </a:p>
        </p:txBody>
      </p:sp>
    </p:spTree>
    <p:extLst>
      <p:ext uri="{BB962C8B-B14F-4D97-AF65-F5344CB8AC3E}">
        <p14:creationId xmlns:p14="http://schemas.microsoft.com/office/powerpoint/2010/main" val="75740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*If the Honoree has received their gifts, you may want to stop sharing your screen and allow the honoree to hold up the sculpture as you explain its meaning.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DAISY foundation wants you to have this sculpture as a symbol of your recognition today. It is called A Healer’s Touch. Each piece is hand carved by the artists of the Shona Tribe in Zimbabwe. The DAISY Foundation chose this beautiful design not only because it sensitively depicts the unique relationship nurses have with their patients and teachers have with their students, but also because the Shona people hold their healers in a position of great importance to the community and feel about their traditional healers the way The DAISY Foundation feels about nurses and those who education them: they are treasures to their community. As you may know, the economy and politics of Zimbabwe have been in turmoil for decades, and the artists are able to support hundreds of people in their families with this work.</a:t>
            </a:r>
            <a:endParaRPr lang="en-US" sz="1200"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i="1" dirty="0"/>
          </a:p>
        </p:txBody>
      </p:sp>
      <p:sp>
        <p:nvSpPr>
          <p:cNvPr id="4" name="Slide Number Placeholder 3"/>
          <p:cNvSpPr>
            <a:spLocks noGrp="1"/>
          </p:cNvSpPr>
          <p:nvPr>
            <p:ph type="sldNum" sz="quarter" idx="5"/>
          </p:nvPr>
        </p:nvSpPr>
        <p:spPr/>
        <p:txBody>
          <a:bodyPr/>
          <a:lstStyle/>
          <a:p>
            <a:fld id="{F0EFCBAD-051D-4DE6-9030-9F6B29B5F3A9}" type="slidenum">
              <a:rPr lang="en-US" smtClean="0"/>
              <a:t>11</a:t>
            </a:fld>
            <a:endParaRPr lang="en-US"/>
          </a:p>
        </p:txBody>
      </p:sp>
    </p:spTree>
    <p:extLst>
      <p:ext uri="{BB962C8B-B14F-4D97-AF65-F5344CB8AC3E}">
        <p14:creationId xmlns:p14="http://schemas.microsoft.com/office/powerpoint/2010/main" val="216654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73660">
              <a:lnSpc>
                <a:spcPct val="107000"/>
              </a:lnSpc>
              <a:spcBef>
                <a:spcPts val="935"/>
              </a:spcBef>
              <a:spcAft>
                <a:spcPts val="0"/>
              </a:spcAft>
            </a:pPr>
            <a:r>
              <a:rPr lang="en-US" sz="1200" b="1" i="0" dirty="0">
                <a:effectLst/>
                <a:latin typeface="Calibri" panose="020F0502020204030204" pitchFamily="34" charset="0"/>
                <a:ea typeface="Calibri" panose="020F0502020204030204" pitchFamily="34" charset="0"/>
              </a:rPr>
              <a:t>*Explain how cinnamon rolls will be provided to the honoree's unit </a:t>
            </a:r>
          </a:p>
          <a:p>
            <a:pPr marL="101600" marR="73660">
              <a:lnSpc>
                <a:spcPct val="107000"/>
              </a:lnSpc>
              <a:spcBef>
                <a:spcPts val="935"/>
              </a:spcBef>
              <a:spcAft>
                <a:spcPts val="0"/>
              </a:spcAft>
            </a:pPr>
            <a:endParaRPr lang="en-US" sz="1200" i="1" dirty="0">
              <a:effectLst/>
              <a:latin typeface="Calibri" panose="020F0502020204030204" pitchFamily="34" charset="0"/>
              <a:ea typeface="Calibri" panose="020F0502020204030204" pitchFamily="34" charset="0"/>
            </a:endParaRPr>
          </a:p>
          <a:p>
            <a:pPr marL="101600" marR="73660" lvl="0" indent="0" algn="l" defTabSz="914400" rtl="0" eaLnBrk="1" fontAlgn="auto" latinLnBrk="0" hangingPunct="1">
              <a:lnSpc>
                <a:spcPct val="107000"/>
              </a:lnSpc>
              <a:spcBef>
                <a:spcPts val="935"/>
              </a:spcBef>
              <a:spcAft>
                <a:spcPts val="0"/>
              </a:spcAft>
              <a:buClrTx/>
              <a:buSzTx/>
              <a:buFontTx/>
              <a:buNone/>
              <a:tabLst/>
              <a:defRPr/>
            </a:pPr>
            <a:r>
              <a:rPr lang="en-US" sz="1200" b="1" i="0" dirty="0">
                <a:effectLst/>
                <a:latin typeface="Calibri" panose="020F0502020204030204" pitchFamily="34" charset="0"/>
                <a:ea typeface="Calibri" panose="020F0502020204030204" pitchFamily="34" charset="0"/>
              </a:rPr>
              <a:t>*Share the message from DAISY about why we have cinnamon rolls at every presentation:</a:t>
            </a:r>
          </a:p>
          <a:p>
            <a:pPr marL="101600" marR="73660" lvl="0" indent="0" algn="l" defTabSz="914400" rtl="0" eaLnBrk="1" fontAlgn="auto" latinLnBrk="0" hangingPunct="1">
              <a:lnSpc>
                <a:spcPct val="107000"/>
              </a:lnSpc>
              <a:spcBef>
                <a:spcPts val="935"/>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rPr>
              <a:t>There are several reasons why The DAISY Foundation asks that cinnamon rolls be served at DAISY celebrations. First, when Pat was ill, he had lost his appetite until one morning, when he asked for a bite of a cinnamon roll that his Dad had brought for his own breakfast. Pat ended up eating the whole thing! As his family was leaving that evening, Pat asked that they bring him a cinnamon roll the next day and to be sure to bring in enough for all his nurses. Those cinnamon rolls were Pat’s ‘thank you’ to his nurses, and the Foundation wants all nurses to share in his favorite treat as a gift of gratitude. Secondly</a:t>
            </a:r>
            <a:r>
              <a:rPr lang="en-US" sz="1200" i="1" dirty="0">
                <a:solidFill>
                  <a:srgbClr val="006FC0"/>
                </a:solidFill>
                <a:effectLst/>
                <a:latin typeface="Calibri" panose="020F0502020204030204" pitchFamily="34" charset="0"/>
                <a:ea typeface="Calibri" panose="020F0502020204030204" pitchFamily="34" charset="0"/>
              </a:rPr>
              <a:t>, </a:t>
            </a:r>
            <a:r>
              <a:rPr lang="en-US" sz="1200" i="1" dirty="0">
                <a:effectLst/>
                <a:latin typeface="Calibri" panose="020F0502020204030204" pitchFamily="34" charset="0"/>
                <a:ea typeface="Calibri" panose="020F0502020204030204" pitchFamily="34" charset="0"/>
              </a:rPr>
              <a:t>nursing is a real ‘team sport</a:t>
            </a:r>
            <a:r>
              <a:rPr lang="en-US" sz="1200" b="1" i="1" dirty="0">
                <a:effectLst/>
                <a:latin typeface="Calibri" panose="020F0502020204030204" pitchFamily="34" charset="0"/>
                <a:ea typeface="Calibri" panose="020F0502020204030204" pitchFamily="34" charset="0"/>
              </a:rPr>
              <a:t>,’ </a:t>
            </a:r>
            <a:r>
              <a:rPr lang="en-US" sz="1200" i="1" dirty="0">
                <a:effectLst/>
                <a:latin typeface="Calibri" panose="020F0502020204030204" pitchFamily="34" charset="0"/>
                <a:ea typeface="Calibri" panose="020F0502020204030204" pitchFamily="34" charset="0"/>
              </a:rPr>
              <a:t>the cinnamon rolls serve to celebrate your team and give you an opportunity to stop for a few minutes and share something special together.</a:t>
            </a:r>
          </a:p>
          <a:p>
            <a:pPr marL="101600" marR="73660">
              <a:lnSpc>
                <a:spcPct val="107000"/>
              </a:lnSpc>
              <a:spcBef>
                <a:spcPts val="935"/>
              </a:spcBef>
              <a:spcAft>
                <a:spcPts val="0"/>
              </a:spcAft>
            </a:pPr>
            <a:endParaRPr lang="en-US" sz="1200" i="1" dirty="0">
              <a:effectLst/>
              <a:latin typeface="Calibri" panose="020F0502020204030204" pitchFamily="34" charset="0"/>
              <a:ea typeface="Calibri" panose="020F0502020204030204" pitchFamily="34" charset="0"/>
            </a:endParaRPr>
          </a:p>
          <a:p>
            <a:pPr marL="101600" marR="114300">
              <a:lnSpc>
                <a:spcPct val="107000"/>
              </a:lnSpc>
              <a:spcBef>
                <a:spcPts val="795"/>
              </a:spcBef>
              <a:spcAft>
                <a:spcPts val="0"/>
              </a:spcAft>
            </a:pPr>
            <a:r>
              <a:rPr lang="en-US" sz="1200" i="1" dirty="0">
                <a:effectLst/>
                <a:latin typeface="Calibri" panose="020F0502020204030204" pitchFamily="34" charset="0"/>
                <a:ea typeface="Calibri" panose="020F0502020204030204" pitchFamily="34" charset="0"/>
              </a:rPr>
              <a:t>Finally, almost without exception, when a nurse receives The DAISY Award, the humble response is, ‘I didn’t do anything special. I was just doing my job.’ What the DAISY Nurse may not realize, however, is that when nurses are ‘just doing their jobs,’ they have such an important and meaningful impact on the lives of so many. DAISY hopes that whenever you smell or taste a cinnamon roll or bake with cinnamon you will be reminded how special you are and the positive difference you are making in a patient’s and/or their family’s life. You are making the world a better place because you are a nurse, and we and The DAISY Foundation both salute you and honor you.</a:t>
            </a:r>
          </a:p>
          <a:p>
            <a:endParaRPr lang="en-US" dirty="0"/>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12</a:t>
            </a:fld>
            <a:endParaRPr lang="en-US"/>
          </a:p>
        </p:txBody>
      </p:sp>
    </p:spTree>
    <p:extLst>
      <p:ext uri="{BB962C8B-B14F-4D97-AF65-F5344CB8AC3E}">
        <p14:creationId xmlns:p14="http://schemas.microsoft.com/office/powerpoint/2010/main" val="106237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have any special traditions with your banner, like having the Honoree sign it or putting up their name and story, let them know!</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13</a:t>
            </a:fld>
            <a:endParaRPr lang="en-US"/>
          </a:p>
        </p:txBody>
      </p:sp>
    </p:spTree>
    <p:extLst>
      <p:ext uri="{BB962C8B-B14F-4D97-AF65-F5344CB8AC3E}">
        <p14:creationId xmlns:p14="http://schemas.microsoft.com/office/powerpoint/2010/main" val="3249248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bk object 20">
            <a:extLst>
              <a:ext uri="{FF2B5EF4-FFF2-40B4-BE49-F238E27FC236}">
                <a16:creationId xmlns:a16="http://schemas.microsoft.com/office/drawing/2014/main" id="{2511811C-2B8A-4AB9-8369-1F41FA0C5106}"/>
              </a:ext>
            </a:extLst>
          </p:cNvPr>
          <p:cNvSpPr/>
          <p:nvPr userDrawn="1"/>
        </p:nvSpPr>
        <p:spPr>
          <a:xfrm>
            <a:off x="2" y="2873774"/>
            <a:ext cx="13277056" cy="3455194"/>
          </a:xfrm>
          <a:custGeom>
            <a:avLst/>
            <a:gdLst/>
            <a:ahLst/>
            <a:cxnLst/>
            <a:rect l="l" t="t" r="r" b="b"/>
            <a:pathLst>
              <a:path w="10621645" h="2764154">
                <a:moveTo>
                  <a:pt x="7857189" y="0"/>
                </a:moveTo>
                <a:lnTo>
                  <a:pt x="0" y="0"/>
                </a:lnTo>
                <a:lnTo>
                  <a:pt x="0" y="2764091"/>
                </a:lnTo>
                <a:lnTo>
                  <a:pt x="10621267" y="2764091"/>
                </a:lnTo>
                <a:lnTo>
                  <a:pt x="10620857" y="2715981"/>
                </a:lnTo>
                <a:lnTo>
                  <a:pt x="10619631" y="2668070"/>
                </a:lnTo>
                <a:lnTo>
                  <a:pt x="10617595" y="2620364"/>
                </a:lnTo>
                <a:lnTo>
                  <a:pt x="10614756" y="2572870"/>
                </a:lnTo>
                <a:lnTo>
                  <a:pt x="10611122" y="2525595"/>
                </a:lnTo>
                <a:lnTo>
                  <a:pt x="10606697" y="2478545"/>
                </a:lnTo>
                <a:lnTo>
                  <a:pt x="10601490" y="2431727"/>
                </a:lnTo>
                <a:lnTo>
                  <a:pt x="10595506" y="2385148"/>
                </a:lnTo>
                <a:lnTo>
                  <a:pt x="10588753" y="2338814"/>
                </a:lnTo>
                <a:lnTo>
                  <a:pt x="10581237" y="2292732"/>
                </a:lnTo>
                <a:lnTo>
                  <a:pt x="10572965" y="2246908"/>
                </a:lnTo>
                <a:lnTo>
                  <a:pt x="10563942" y="2201350"/>
                </a:lnTo>
                <a:lnTo>
                  <a:pt x="10554177" y="2156064"/>
                </a:lnTo>
                <a:lnTo>
                  <a:pt x="10543675" y="2111056"/>
                </a:lnTo>
                <a:lnTo>
                  <a:pt x="10532444" y="2066333"/>
                </a:lnTo>
                <a:lnTo>
                  <a:pt x="10520489" y="2021901"/>
                </a:lnTo>
                <a:lnTo>
                  <a:pt x="10507818" y="1977769"/>
                </a:lnTo>
                <a:lnTo>
                  <a:pt x="10494437" y="1933941"/>
                </a:lnTo>
                <a:lnTo>
                  <a:pt x="10480352" y="1890424"/>
                </a:lnTo>
                <a:lnTo>
                  <a:pt x="10465571" y="1847226"/>
                </a:lnTo>
                <a:lnTo>
                  <a:pt x="10450100" y="1804353"/>
                </a:lnTo>
                <a:lnTo>
                  <a:pt x="10433946" y="1761812"/>
                </a:lnTo>
                <a:lnTo>
                  <a:pt x="10417115" y="1719608"/>
                </a:lnTo>
                <a:lnTo>
                  <a:pt x="10399614" y="1677750"/>
                </a:lnTo>
                <a:lnTo>
                  <a:pt x="10381449" y="1636243"/>
                </a:lnTo>
                <a:lnTo>
                  <a:pt x="10362628" y="1595094"/>
                </a:lnTo>
                <a:lnTo>
                  <a:pt x="10343157" y="1554310"/>
                </a:lnTo>
                <a:lnTo>
                  <a:pt x="10323042" y="1513897"/>
                </a:lnTo>
                <a:lnTo>
                  <a:pt x="10302290" y="1473862"/>
                </a:lnTo>
                <a:lnTo>
                  <a:pt x="10280908" y="1434212"/>
                </a:lnTo>
                <a:lnTo>
                  <a:pt x="10258902" y="1394953"/>
                </a:lnTo>
                <a:lnTo>
                  <a:pt x="10236279" y="1356092"/>
                </a:lnTo>
                <a:lnTo>
                  <a:pt x="10213046" y="1317636"/>
                </a:lnTo>
                <a:lnTo>
                  <a:pt x="10189210" y="1279591"/>
                </a:lnTo>
                <a:lnTo>
                  <a:pt x="10164776" y="1241963"/>
                </a:lnTo>
                <a:lnTo>
                  <a:pt x="10139752" y="1204760"/>
                </a:lnTo>
                <a:lnTo>
                  <a:pt x="10114144" y="1167989"/>
                </a:lnTo>
                <a:lnTo>
                  <a:pt x="10087959" y="1131655"/>
                </a:lnTo>
                <a:lnTo>
                  <a:pt x="10061203" y="1095765"/>
                </a:lnTo>
                <a:lnTo>
                  <a:pt x="10033884" y="1060326"/>
                </a:lnTo>
                <a:lnTo>
                  <a:pt x="10006007" y="1025345"/>
                </a:lnTo>
                <a:lnTo>
                  <a:pt x="9977580" y="990829"/>
                </a:lnTo>
                <a:lnTo>
                  <a:pt x="9948609" y="956783"/>
                </a:lnTo>
                <a:lnTo>
                  <a:pt x="9919100" y="923215"/>
                </a:lnTo>
                <a:lnTo>
                  <a:pt x="9889061" y="890131"/>
                </a:lnTo>
                <a:lnTo>
                  <a:pt x="9858498" y="857538"/>
                </a:lnTo>
                <a:lnTo>
                  <a:pt x="9827418" y="825442"/>
                </a:lnTo>
                <a:lnTo>
                  <a:pt x="9795826" y="793851"/>
                </a:lnTo>
                <a:lnTo>
                  <a:pt x="9763731" y="762770"/>
                </a:lnTo>
                <a:lnTo>
                  <a:pt x="9731138" y="732207"/>
                </a:lnTo>
                <a:lnTo>
                  <a:pt x="9698054" y="702168"/>
                </a:lnTo>
                <a:lnTo>
                  <a:pt x="9664486" y="672659"/>
                </a:lnTo>
                <a:lnTo>
                  <a:pt x="9630440" y="643688"/>
                </a:lnTo>
                <a:lnTo>
                  <a:pt x="9595924" y="615261"/>
                </a:lnTo>
                <a:lnTo>
                  <a:pt x="9560943" y="587384"/>
                </a:lnTo>
                <a:lnTo>
                  <a:pt x="9525505" y="560064"/>
                </a:lnTo>
                <a:lnTo>
                  <a:pt x="9489615" y="533309"/>
                </a:lnTo>
                <a:lnTo>
                  <a:pt x="9453281" y="507124"/>
                </a:lnTo>
                <a:lnTo>
                  <a:pt x="9416510" y="481516"/>
                </a:lnTo>
                <a:lnTo>
                  <a:pt x="9379307" y="456492"/>
                </a:lnTo>
                <a:lnTo>
                  <a:pt x="9341680" y="432058"/>
                </a:lnTo>
                <a:lnTo>
                  <a:pt x="9303635" y="408221"/>
                </a:lnTo>
                <a:lnTo>
                  <a:pt x="9265179" y="384988"/>
                </a:lnTo>
                <a:lnTo>
                  <a:pt x="9226318" y="362365"/>
                </a:lnTo>
                <a:lnTo>
                  <a:pt x="9187059" y="340360"/>
                </a:lnTo>
                <a:lnTo>
                  <a:pt x="9147409" y="318978"/>
                </a:lnTo>
                <a:lnTo>
                  <a:pt x="9107374" y="298226"/>
                </a:lnTo>
                <a:lnTo>
                  <a:pt x="9066962" y="278111"/>
                </a:lnTo>
                <a:lnTo>
                  <a:pt x="9026178" y="258639"/>
                </a:lnTo>
                <a:lnTo>
                  <a:pt x="8985029" y="239818"/>
                </a:lnTo>
                <a:lnTo>
                  <a:pt x="8943522" y="221653"/>
                </a:lnTo>
                <a:lnTo>
                  <a:pt x="8901664" y="204152"/>
                </a:lnTo>
                <a:lnTo>
                  <a:pt x="8859461" y="187321"/>
                </a:lnTo>
                <a:lnTo>
                  <a:pt x="8816920" y="171167"/>
                </a:lnTo>
                <a:lnTo>
                  <a:pt x="8774047" y="155696"/>
                </a:lnTo>
                <a:lnTo>
                  <a:pt x="8730849" y="140915"/>
                </a:lnTo>
                <a:lnTo>
                  <a:pt x="8687333" y="126830"/>
                </a:lnTo>
                <a:lnTo>
                  <a:pt x="8643505" y="113449"/>
                </a:lnTo>
                <a:lnTo>
                  <a:pt x="8599373" y="100778"/>
                </a:lnTo>
                <a:lnTo>
                  <a:pt x="8554942" y="88823"/>
                </a:lnTo>
                <a:lnTo>
                  <a:pt x="8510219" y="77592"/>
                </a:lnTo>
                <a:lnTo>
                  <a:pt x="8465211" y="67090"/>
                </a:lnTo>
                <a:lnTo>
                  <a:pt x="8419925" y="57325"/>
                </a:lnTo>
                <a:lnTo>
                  <a:pt x="8374367" y="48302"/>
                </a:lnTo>
                <a:lnTo>
                  <a:pt x="8328544" y="40030"/>
                </a:lnTo>
                <a:lnTo>
                  <a:pt x="8282462" y="32514"/>
                </a:lnTo>
                <a:lnTo>
                  <a:pt x="8236129" y="25761"/>
                </a:lnTo>
                <a:lnTo>
                  <a:pt x="8189550" y="19777"/>
                </a:lnTo>
                <a:lnTo>
                  <a:pt x="8142733" y="14570"/>
                </a:lnTo>
                <a:lnTo>
                  <a:pt x="8095683" y="10145"/>
                </a:lnTo>
                <a:lnTo>
                  <a:pt x="8048408" y="6511"/>
                </a:lnTo>
                <a:lnTo>
                  <a:pt x="8000915" y="3672"/>
                </a:lnTo>
                <a:lnTo>
                  <a:pt x="7953209" y="1636"/>
                </a:lnTo>
                <a:lnTo>
                  <a:pt x="7905298" y="410"/>
                </a:lnTo>
                <a:lnTo>
                  <a:pt x="7857189" y="0"/>
                </a:lnTo>
                <a:close/>
              </a:path>
            </a:pathLst>
          </a:custGeom>
          <a:solidFill>
            <a:srgbClr val="FFC708"/>
          </a:solidFill>
        </p:spPr>
        <p:txBody>
          <a:bodyPr wrap="square" lIns="0" tIns="0" rIns="0" bIns="0" rtlCol="0"/>
          <a:lstStyle/>
          <a:p>
            <a:endParaRPr sz="2813" dirty="0"/>
          </a:p>
        </p:txBody>
      </p:sp>
      <p:sp>
        <p:nvSpPr>
          <p:cNvPr id="2" name="Title 1">
            <a:extLst>
              <a:ext uri="{FF2B5EF4-FFF2-40B4-BE49-F238E27FC236}">
                <a16:creationId xmlns:a16="http://schemas.microsoft.com/office/drawing/2014/main" id="{E3A781C1-2D23-4D75-8A85-2E0D8417C29F}"/>
              </a:ext>
            </a:extLst>
          </p:cNvPr>
          <p:cNvSpPr>
            <a:spLocks noGrp="1"/>
          </p:cNvSpPr>
          <p:nvPr>
            <p:ph type="ctrTitle"/>
          </p:nvPr>
        </p:nvSpPr>
        <p:spPr>
          <a:xfrm>
            <a:off x="1257301" y="3619353"/>
            <a:ext cx="10061863" cy="2121698"/>
          </a:xfrm>
        </p:spPr>
        <p:txBody>
          <a:bodyPr anchor="ctr">
            <a:normAutofit/>
          </a:bodyPr>
          <a:lstStyle>
            <a:lvl1pPr algn="l">
              <a:lnSpc>
                <a:spcPct val="100000"/>
              </a:lnSpc>
              <a:defRPr sz="54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8644E9B0-712B-41BD-9E69-6B92B2B61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458" y="7337930"/>
            <a:ext cx="3639342" cy="1754225"/>
          </a:xfrm>
          <a:prstGeom prst="rect">
            <a:avLst/>
          </a:prstGeom>
        </p:spPr>
      </p:pic>
      <p:cxnSp>
        <p:nvCxnSpPr>
          <p:cNvPr id="10" name="Straight Connector 9">
            <a:extLst>
              <a:ext uri="{FF2B5EF4-FFF2-40B4-BE49-F238E27FC236}">
                <a16:creationId xmlns:a16="http://schemas.microsoft.com/office/drawing/2014/main" id="{3205F47C-FA29-4271-89D9-6F370B106A6B}"/>
              </a:ext>
            </a:extLst>
          </p:cNvPr>
          <p:cNvCxnSpPr>
            <a:cxnSpLocks/>
          </p:cNvCxnSpPr>
          <p:nvPr userDrawn="1"/>
        </p:nvCxnSpPr>
        <p:spPr>
          <a:xfrm flipV="1">
            <a:off x="1257301" y="5982964"/>
            <a:ext cx="109728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9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0058-A14C-45D7-90E2-4DBF209986BD}"/>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617DDDFD-2982-42EF-9659-8DA08A8DBCAD}"/>
              </a:ext>
            </a:extLst>
          </p:cNvPr>
          <p:cNvSpPr>
            <a:spLocks noGrp="1"/>
          </p:cNvSpPr>
          <p:nvPr>
            <p:ph type="ftr" sz="quarter" idx="11"/>
          </p:nvPr>
        </p:nvSpPr>
        <p:spPr>
          <a:xfrm>
            <a:off x="12573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021D89-7238-4448-9383-64770546F416}"/>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6" name="Picture 5">
            <a:extLst>
              <a:ext uri="{FF2B5EF4-FFF2-40B4-BE49-F238E27FC236}">
                <a16:creationId xmlns:a16="http://schemas.microsoft.com/office/drawing/2014/main" id="{CCB83E8A-32B3-43D0-8EAE-42562428433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658100" y="9137201"/>
            <a:ext cx="10629900" cy="377190"/>
          </a:xfrm>
          <a:prstGeom prst="rect">
            <a:avLst/>
          </a:prstGeom>
        </p:spPr>
      </p:pic>
    </p:spTree>
    <p:extLst>
      <p:ext uri="{BB962C8B-B14F-4D97-AF65-F5344CB8AC3E}">
        <p14:creationId xmlns:p14="http://schemas.microsoft.com/office/powerpoint/2010/main" val="330166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085092-E411-4743-AEFF-09AE85719C01}"/>
              </a:ext>
            </a:extLst>
          </p:cNvPr>
          <p:cNvSpPr>
            <a:spLocks noGrp="1"/>
          </p:cNvSpPr>
          <p:nvPr>
            <p:ph type="ftr" sz="quarter" idx="11"/>
          </p:nvPr>
        </p:nvSpPr>
        <p:spPr>
          <a:xfrm>
            <a:off x="1257301"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155855-B77E-4AD1-AAA9-F530E856FF27}"/>
              </a:ext>
            </a:extLst>
          </p:cNvPr>
          <p:cNvSpPr>
            <a:spLocks noGrp="1"/>
          </p:cNvSpPr>
          <p:nvPr>
            <p:ph type="sldNum" sz="quarter" idx="12"/>
          </p:nvPr>
        </p:nvSpPr>
        <p:spPr/>
        <p:txBody>
          <a:bodyPr/>
          <a:lstStyle/>
          <a:p>
            <a:fld id="{6F053240-8451-427F-8646-7B61D2E97575}" type="slidenum">
              <a:rPr lang="en-US" smtClean="0"/>
              <a:t>‹#›</a:t>
            </a:fld>
            <a:endParaRPr lang="en-US"/>
          </a:p>
        </p:txBody>
      </p:sp>
    </p:spTree>
    <p:extLst>
      <p:ext uri="{BB962C8B-B14F-4D97-AF65-F5344CB8AC3E}">
        <p14:creationId xmlns:p14="http://schemas.microsoft.com/office/powerpoint/2010/main" val="8891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hart/Image">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4CCD1B41-5BC9-460F-93CA-C21957460081}"/>
              </a:ext>
            </a:extLst>
          </p:cNvPr>
          <p:cNvSpPr/>
          <p:nvPr userDrawn="1"/>
        </p:nvSpPr>
        <p:spPr>
          <a:xfrm>
            <a:off x="-1" y="0"/>
            <a:ext cx="6451602"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dirty="0"/>
          </a:p>
        </p:txBody>
      </p:sp>
      <p:sp>
        <p:nvSpPr>
          <p:cNvPr id="2" name="Title 1">
            <a:extLst>
              <a:ext uri="{FF2B5EF4-FFF2-40B4-BE49-F238E27FC236}">
                <a16:creationId xmlns:a16="http://schemas.microsoft.com/office/drawing/2014/main" id="{BA009054-1FFB-4FC0-BEC1-F27866C8687F}"/>
              </a:ext>
            </a:extLst>
          </p:cNvPr>
          <p:cNvSpPr>
            <a:spLocks noGrp="1"/>
          </p:cNvSpPr>
          <p:nvPr>
            <p:ph type="title"/>
          </p:nvPr>
        </p:nvSpPr>
        <p:spPr>
          <a:xfrm>
            <a:off x="1170783" y="1481138"/>
            <a:ext cx="5014117" cy="1345189"/>
          </a:xfrm>
        </p:spPr>
        <p:txBody>
          <a:bodyPr anchor="ctr">
            <a:noAutofit/>
          </a:bodyPr>
          <a:lstStyle>
            <a:lvl1pPr>
              <a:lnSpc>
                <a:spcPct val="100000"/>
              </a:lnSpc>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5ABC0BC-7BFE-4883-9FE6-7E243C3B7182}"/>
              </a:ext>
            </a:extLst>
          </p:cNvPr>
          <p:cNvSpPr>
            <a:spLocks noGrp="1"/>
          </p:cNvSpPr>
          <p:nvPr>
            <p:ph idx="1"/>
          </p:nvPr>
        </p:nvSpPr>
        <p:spPr>
          <a:xfrm>
            <a:off x="6997700" y="1481137"/>
            <a:ext cx="5816600" cy="7676717"/>
          </a:xfrm>
        </p:spPr>
        <p:txBody>
          <a:bodyPr>
            <a:normAutofit/>
          </a:bodyPr>
          <a:lstStyle>
            <a:lvl1pPr marL="0" indent="0">
              <a:buNone/>
              <a:defRPr sz="240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endParaRPr lang="en-US" dirty="0"/>
          </a:p>
        </p:txBody>
      </p:sp>
      <p:sp>
        <p:nvSpPr>
          <p:cNvPr id="4" name="Text Placeholder 3">
            <a:extLst>
              <a:ext uri="{FF2B5EF4-FFF2-40B4-BE49-F238E27FC236}">
                <a16:creationId xmlns:a16="http://schemas.microsoft.com/office/drawing/2014/main" id="{1FF61941-5E34-43D7-8A9A-87823BDDB9BF}"/>
              </a:ext>
            </a:extLst>
          </p:cNvPr>
          <p:cNvSpPr>
            <a:spLocks noGrp="1"/>
          </p:cNvSpPr>
          <p:nvPr>
            <p:ph type="body" sz="half" idx="2"/>
          </p:nvPr>
        </p:nvSpPr>
        <p:spPr>
          <a:xfrm>
            <a:off x="1170783" y="3086100"/>
            <a:ext cx="5014115" cy="6071754"/>
          </a:xfrm>
        </p:spPr>
        <p:txBody>
          <a:bodyPr>
            <a:normAutofit/>
          </a:bodyPr>
          <a:lstStyle>
            <a:lvl1pPr marL="0" indent="0">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7138EDB6-218B-4FC5-B5C7-8FBDE641D263}"/>
              </a:ext>
            </a:extLst>
          </p:cNvPr>
          <p:cNvCxnSpPr>
            <a:cxnSpLocks/>
          </p:cNvCxnSpPr>
          <p:nvPr userDrawn="1"/>
        </p:nvCxnSpPr>
        <p:spPr>
          <a:xfrm>
            <a:off x="870564" y="1481138"/>
            <a:ext cx="0" cy="7310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03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Content with Graph/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FB0D-A336-4CDD-8D5C-7689C731284C}"/>
              </a:ext>
            </a:extLst>
          </p:cNvPr>
          <p:cNvSpPr>
            <a:spLocks noGrp="1"/>
          </p:cNvSpPr>
          <p:nvPr>
            <p:ph type="title"/>
          </p:nvPr>
        </p:nvSpPr>
        <p:spPr>
          <a:xfrm>
            <a:off x="1259683" y="1108364"/>
            <a:ext cx="5898356" cy="1573354"/>
          </a:xfrm>
        </p:spPr>
        <p:txBody>
          <a:bodyPr anchor="ctr">
            <a:normAutofit/>
          </a:bodyPr>
          <a:lstStyle>
            <a:lvl1pPr>
              <a:lnSpc>
                <a:spcPct val="100000"/>
              </a:lnSpc>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417D54D6-9FD3-4915-BEDC-48646A895EC2}"/>
              </a:ext>
            </a:extLst>
          </p:cNvPr>
          <p:cNvSpPr>
            <a:spLocks noGrp="1"/>
          </p:cNvSpPr>
          <p:nvPr>
            <p:ph type="pic" idx="1"/>
          </p:nvPr>
        </p:nvSpPr>
        <p:spPr>
          <a:xfrm>
            <a:off x="7774782" y="1108363"/>
            <a:ext cx="9258300" cy="8021781"/>
          </a:xfrm>
        </p:spPr>
        <p:txBody>
          <a:bodyPr>
            <a:normAutofit/>
          </a:bodyPr>
          <a:lstStyle>
            <a:lvl1pPr marL="0" indent="0">
              <a:buNone/>
              <a:defRPr sz="24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a:extLst>
              <a:ext uri="{FF2B5EF4-FFF2-40B4-BE49-F238E27FC236}">
                <a16:creationId xmlns:a16="http://schemas.microsoft.com/office/drawing/2014/main" id="{3DAFD591-6C9E-48A6-848B-38DF0EC474C9}"/>
              </a:ext>
            </a:extLst>
          </p:cNvPr>
          <p:cNvSpPr>
            <a:spLocks noGrp="1"/>
          </p:cNvSpPr>
          <p:nvPr>
            <p:ph type="body" sz="half" idx="2"/>
          </p:nvPr>
        </p:nvSpPr>
        <p:spPr>
          <a:xfrm>
            <a:off x="1259683" y="3269672"/>
            <a:ext cx="5898356" cy="5860471"/>
          </a:xfrm>
        </p:spPr>
        <p:txBody>
          <a:bodyPr>
            <a:normAutofit/>
          </a:bodyPr>
          <a:lstStyle>
            <a:lvl1pPr marL="0" indent="0">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AA903D26-85D1-4044-A1F5-F635E1616A23}"/>
              </a:ext>
            </a:extLst>
          </p:cNvPr>
          <p:cNvSpPr>
            <a:spLocks noGrp="1"/>
          </p:cNvSpPr>
          <p:nvPr>
            <p:ph type="ftr" sz="quarter" idx="11"/>
          </p:nvPr>
        </p:nvSpPr>
        <p:spPr>
          <a:xfrm>
            <a:off x="1257301"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AEF618-AB4E-4FAE-BBFA-F35B53F68E4F}"/>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8" name="Picture 7">
            <a:extLst>
              <a:ext uri="{FF2B5EF4-FFF2-40B4-BE49-F238E27FC236}">
                <a16:creationId xmlns:a16="http://schemas.microsoft.com/office/drawing/2014/main" id="{E01A29EB-E353-4B10-9FEE-52CF75343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73" t="-20581" b="-1"/>
          <a:stretch/>
        </p:blipFill>
        <p:spPr>
          <a:xfrm>
            <a:off x="-1" y="2681718"/>
            <a:ext cx="7460665" cy="478560"/>
          </a:xfrm>
          <a:prstGeom prst="rect">
            <a:avLst/>
          </a:prstGeom>
        </p:spPr>
      </p:pic>
    </p:spTree>
    <p:extLst>
      <p:ext uri="{BB962C8B-B14F-4D97-AF65-F5344CB8AC3E}">
        <p14:creationId xmlns:p14="http://schemas.microsoft.com/office/powerpoint/2010/main" val="111014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81C1-2D23-4D75-8A85-2E0D8417C29F}"/>
              </a:ext>
            </a:extLst>
          </p:cNvPr>
          <p:cNvSpPr>
            <a:spLocks noGrp="1"/>
          </p:cNvSpPr>
          <p:nvPr>
            <p:ph type="ctrTitle"/>
          </p:nvPr>
        </p:nvSpPr>
        <p:spPr>
          <a:xfrm>
            <a:off x="1303268" y="1124939"/>
            <a:ext cx="15142076" cy="1285751"/>
          </a:xfrm>
        </p:spPr>
        <p:txBody>
          <a:bodyPr anchor="ctr">
            <a:normAutofit/>
          </a:bodyPr>
          <a:lstStyle>
            <a:lvl1pPr algn="l">
              <a:lnSpc>
                <a:spcPct val="100000"/>
              </a:lnSpc>
              <a:defRPr sz="4800">
                <a:solidFill>
                  <a:schemeClr val="tx1">
                    <a:lumMod val="50000"/>
                    <a:lumOff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2250661B-9898-4A88-86F1-D044BE461B45}"/>
              </a:ext>
            </a:extLst>
          </p:cNvPr>
          <p:cNvSpPr>
            <a:spLocks noGrp="1"/>
          </p:cNvSpPr>
          <p:nvPr>
            <p:ph type="subTitle" idx="1"/>
          </p:nvPr>
        </p:nvSpPr>
        <p:spPr>
          <a:xfrm>
            <a:off x="1303268" y="2789922"/>
            <a:ext cx="15142076" cy="3915671"/>
          </a:xfrm>
        </p:spPr>
        <p:txBody>
          <a:bodyPr anchor="t">
            <a:normAutofit/>
          </a:bodyPr>
          <a:lstStyle>
            <a:lvl1pPr marL="0" indent="0" algn="l">
              <a:buNone/>
              <a:defRPr sz="28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8" name="Picture 7">
            <a:extLst>
              <a:ext uri="{FF2B5EF4-FFF2-40B4-BE49-F238E27FC236}">
                <a16:creationId xmlns:a16="http://schemas.microsoft.com/office/drawing/2014/main" id="{8644E9B0-712B-41BD-9E69-6B92B2B61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7058" y="7486688"/>
            <a:ext cx="3639342" cy="1754225"/>
          </a:xfrm>
          <a:prstGeom prst="rect">
            <a:avLst/>
          </a:prstGeom>
        </p:spPr>
      </p:pic>
      <p:cxnSp>
        <p:nvCxnSpPr>
          <p:cNvPr id="10" name="Straight Connector 9">
            <a:extLst>
              <a:ext uri="{FF2B5EF4-FFF2-40B4-BE49-F238E27FC236}">
                <a16:creationId xmlns:a16="http://schemas.microsoft.com/office/drawing/2014/main" id="{3205F47C-FA29-4271-89D9-6F370B106A6B}"/>
              </a:ext>
            </a:extLst>
          </p:cNvPr>
          <p:cNvCxnSpPr>
            <a:cxnSpLocks/>
          </p:cNvCxnSpPr>
          <p:nvPr userDrawn="1"/>
        </p:nvCxnSpPr>
        <p:spPr>
          <a:xfrm flipV="1">
            <a:off x="1257301" y="5982964"/>
            <a:ext cx="109728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A51E680-569E-403B-8357-9F7D6278B94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42" r="1"/>
          <a:stretch/>
        </p:blipFill>
        <p:spPr>
          <a:xfrm>
            <a:off x="-40822" y="7943116"/>
            <a:ext cx="6667500" cy="2384709"/>
          </a:xfrm>
          <a:prstGeom prst="rect">
            <a:avLst/>
          </a:prstGeom>
        </p:spPr>
      </p:pic>
    </p:spTree>
    <p:extLst>
      <p:ext uri="{BB962C8B-B14F-4D97-AF65-F5344CB8AC3E}">
        <p14:creationId xmlns:p14="http://schemas.microsoft.com/office/powerpoint/2010/main" val="68045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0A932-F921-7443-A781-518E299D2FD7}"/>
              </a:ext>
            </a:extLst>
          </p:cNvPr>
          <p:cNvSpPr/>
          <p:nvPr userDrawn="1"/>
        </p:nvSpPr>
        <p:spPr>
          <a:xfrm>
            <a:off x="0" y="-1"/>
            <a:ext cx="18288000" cy="2065469"/>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2" name="Picture 11">
            <a:extLst>
              <a:ext uri="{FF2B5EF4-FFF2-40B4-BE49-F238E27FC236}">
                <a16:creationId xmlns:a16="http://schemas.microsoft.com/office/drawing/2014/main" id="{AC55D5A7-E3C4-5548-9208-370A8EA2B84D}"/>
              </a:ext>
            </a:extLst>
          </p:cNvPr>
          <p:cNvPicPr>
            <a:picLocks noChangeAspect="1"/>
          </p:cNvPicPr>
          <p:nvPr userDrawn="1"/>
        </p:nvPicPr>
        <p:blipFill>
          <a:blip r:embed="rId2"/>
          <a:stretch>
            <a:fillRect/>
          </a:stretch>
        </p:blipFill>
        <p:spPr>
          <a:xfrm>
            <a:off x="13959504" y="7673224"/>
            <a:ext cx="3414096" cy="1646364"/>
          </a:xfrm>
          <a:prstGeom prst="rect">
            <a:avLst/>
          </a:prstGeom>
        </p:spPr>
      </p:pic>
      <p:sp>
        <p:nvSpPr>
          <p:cNvPr id="14" name="Content Placeholder 13">
            <a:extLst>
              <a:ext uri="{FF2B5EF4-FFF2-40B4-BE49-F238E27FC236}">
                <a16:creationId xmlns:a16="http://schemas.microsoft.com/office/drawing/2014/main" id="{5690EBF7-377F-FE42-AB37-8DCBD914CE9A}"/>
              </a:ext>
            </a:extLst>
          </p:cNvPr>
          <p:cNvSpPr>
            <a:spLocks noGrp="1"/>
          </p:cNvSpPr>
          <p:nvPr>
            <p:ph sz="quarter" idx="10" hasCustomPrompt="1"/>
          </p:nvPr>
        </p:nvSpPr>
        <p:spPr>
          <a:xfrm>
            <a:off x="855095" y="304804"/>
            <a:ext cx="16518505" cy="1531859"/>
          </a:xfrm>
        </p:spPr>
        <p:txBody>
          <a:bodyPr anchor="ctr">
            <a:noAutofit/>
          </a:bodyP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6" name="Content Placeholder 15">
            <a:extLst>
              <a:ext uri="{FF2B5EF4-FFF2-40B4-BE49-F238E27FC236}">
                <a16:creationId xmlns:a16="http://schemas.microsoft.com/office/drawing/2014/main" id="{83E113A7-B69B-864D-A840-438C956F1EF7}"/>
              </a:ext>
            </a:extLst>
          </p:cNvPr>
          <p:cNvSpPr>
            <a:spLocks noGrp="1"/>
          </p:cNvSpPr>
          <p:nvPr>
            <p:ph sz="quarter" idx="11" hasCustomPrompt="1"/>
          </p:nvPr>
        </p:nvSpPr>
        <p:spPr>
          <a:xfrm>
            <a:off x="854870" y="2452688"/>
            <a:ext cx="16518730" cy="1016795"/>
          </a:xfrm>
        </p:spPr>
        <p:txBody>
          <a:bodyPr anchor="ctr">
            <a:normAutofit/>
          </a:bodyPr>
          <a:lstStyle>
            <a:lvl1pPr marL="0" indent="0">
              <a:buNone/>
              <a:defRPr sz="4400" b="1" i="1">
                <a:solidFill>
                  <a:srgbClr val="6099B0"/>
                </a:solidFill>
                <a:latin typeface="Lucida Sans" panose="020B0602030504020204" pitchFamily="34" charset="77"/>
              </a:defRPr>
            </a:lvl1pPr>
          </a:lstStyle>
          <a:p>
            <a:pPr lvl="0"/>
            <a:r>
              <a:rPr lang="en-US" dirty="0"/>
              <a:t>Subtitle</a:t>
            </a:r>
          </a:p>
        </p:txBody>
      </p:sp>
      <p:sp>
        <p:nvSpPr>
          <p:cNvPr id="18" name="Content Placeholder 17">
            <a:extLst>
              <a:ext uri="{FF2B5EF4-FFF2-40B4-BE49-F238E27FC236}">
                <a16:creationId xmlns:a16="http://schemas.microsoft.com/office/drawing/2014/main" id="{5BC12B00-6CA5-E649-88C4-9ACB4FE6F770}"/>
              </a:ext>
            </a:extLst>
          </p:cNvPr>
          <p:cNvSpPr>
            <a:spLocks noGrp="1"/>
          </p:cNvSpPr>
          <p:nvPr>
            <p:ph sz="quarter" idx="12" hasCustomPrompt="1"/>
          </p:nvPr>
        </p:nvSpPr>
        <p:spPr>
          <a:xfrm>
            <a:off x="854870" y="3759995"/>
            <a:ext cx="16518730" cy="1969293"/>
          </a:xfrm>
        </p:spPr>
        <p:txBody>
          <a:bodyPr>
            <a:normAutofit/>
          </a:bodyPr>
          <a:lstStyle>
            <a:lvl1pPr marL="0" indent="0">
              <a:lnSpc>
                <a:spcPct val="100000"/>
              </a:lnSpc>
              <a:spcBef>
                <a:spcPts val="0"/>
              </a:spcBef>
              <a:spcAft>
                <a:spcPts val="1800"/>
              </a:spcAft>
              <a:buNone/>
              <a:defRPr sz="3200"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15748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oin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a:off x="2216725" y="1021555"/>
            <a:ext cx="14813973" cy="1514478"/>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2738438"/>
            <a:ext cx="14813973" cy="6527007"/>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01 Bullet point (text heav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954158"/>
            <a:ext cx="14813973" cy="831128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rot="16200000">
            <a:off x="-2531397" y="4493291"/>
            <a:ext cx="6858000" cy="1026576"/>
          </a:xfrm>
        </p:spPr>
        <p:txBody>
          <a:bodyPr>
            <a:normAutofit/>
          </a:bodyPr>
          <a:lstStyle>
            <a:lvl1pPr algn="ct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83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02 Bullet Po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0A932-F921-7443-A781-518E299D2FD7}"/>
              </a:ext>
            </a:extLst>
          </p:cNvPr>
          <p:cNvSpPr/>
          <p:nvPr userDrawn="1"/>
        </p:nvSpPr>
        <p:spPr>
          <a:xfrm>
            <a:off x="0" y="-1"/>
            <a:ext cx="18288000" cy="2065469"/>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Content Placeholder 13">
            <a:extLst>
              <a:ext uri="{FF2B5EF4-FFF2-40B4-BE49-F238E27FC236}">
                <a16:creationId xmlns:a16="http://schemas.microsoft.com/office/drawing/2014/main" id="{5690EBF7-377F-FE42-AB37-8DCBD914CE9A}"/>
              </a:ext>
            </a:extLst>
          </p:cNvPr>
          <p:cNvSpPr>
            <a:spLocks noGrp="1"/>
          </p:cNvSpPr>
          <p:nvPr>
            <p:ph sz="quarter" idx="10" hasCustomPrompt="1"/>
          </p:nvPr>
        </p:nvSpPr>
        <p:spPr>
          <a:xfrm>
            <a:off x="855095" y="584200"/>
            <a:ext cx="16533495" cy="1252463"/>
          </a:xfrm>
        </p:spPr>
        <p:txBody>
          <a:bodyPr anchor="ctr">
            <a:noAutofit/>
          </a:bodyPr>
          <a:lstStyle>
            <a:lvl1pPr marL="0" indent="0">
              <a:buNone/>
              <a:defRPr sz="54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6" name="Content Placeholder 15">
            <a:extLst>
              <a:ext uri="{FF2B5EF4-FFF2-40B4-BE49-F238E27FC236}">
                <a16:creationId xmlns:a16="http://schemas.microsoft.com/office/drawing/2014/main" id="{83E113A7-B69B-864D-A840-438C956F1EF7}"/>
              </a:ext>
            </a:extLst>
          </p:cNvPr>
          <p:cNvSpPr>
            <a:spLocks noGrp="1"/>
          </p:cNvSpPr>
          <p:nvPr>
            <p:ph sz="quarter" idx="11" hasCustomPrompt="1"/>
          </p:nvPr>
        </p:nvSpPr>
        <p:spPr>
          <a:xfrm>
            <a:off x="854870" y="2452688"/>
            <a:ext cx="16533720" cy="1016795"/>
          </a:xfrm>
        </p:spPr>
        <p:txBody>
          <a:bodyPr anchor="ctr">
            <a:normAutofit/>
          </a:bodyPr>
          <a:lstStyle>
            <a:lvl1pPr marL="0" indent="0">
              <a:buNone/>
              <a:defRPr sz="4000" b="1" i="1">
                <a:solidFill>
                  <a:srgbClr val="6099B0"/>
                </a:solidFill>
                <a:latin typeface="Lucida Sans" panose="020B0602030504020204" pitchFamily="34" charset="77"/>
              </a:defRPr>
            </a:lvl1pPr>
          </a:lstStyle>
          <a:p>
            <a:pPr lvl="0"/>
            <a:r>
              <a:rPr lang="en-US" dirty="0"/>
              <a:t>Subtitle</a:t>
            </a:r>
          </a:p>
        </p:txBody>
      </p:sp>
      <p:sp>
        <p:nvSpPr>
          <p:cNvPr id="18" name="Content Placeholder 17">
            <a:extLst>
              <a:ext uri="{FF2B5EF4-FFF2-40B4-BE49-F238E27FC236}">
                <a16:creationId xmlns:a16="http://schemas.microsoft.com/office/drawing/2014/main" id="{5BC12B00-6CA5-E649-88C4-9ACB4FE6F770}"/>
              </a:ext>
            </a:extLst>
          </p:cNvPr>
          <p:cNvSpPr>
            <a:spLocks noGrp="1"/>
          </p:cNvSpPr>
          <p:nvPr>
            <p:ph sz="quarter" idx="12" hasCustomPrompt="1"/>
          </p:nvPr>
        </p:nvSpPr>
        <p:spPr>
          <a:xfrm>
            <a:off x="854870" y="3715025"/>
            <a:ext cx="16533720" cy="5653828"/>
          </a:xfrm>
        </p:spPr>
        <p:txBody>
          <a:bodyPr>
            <a:normAutofit/>
          </a:bodyPr>
          <a:lstStyle>
            <a:lvl1pPr marL="465138" indent="-465138">
              <a:lnSpc>
                <a:spcPct val="100000"/>
              </a:lnSpc>
              <a:spcBef>
                <a:spcPts val="0"/>
              </a:spcBef>
              <a:spcAft>
                <a:spcPts val="1800"/>
              </a:spcAft>
              <a:buFont typeface="Arial" panose="020B0604020202020204" pitchFamily="34" charset="0"/>
              <a:buChar char="•"/>
              <a:defRPr sz="3200"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346160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a:off x="2216726" y="1021555"/>
            <a:ext cx="14813974" cy="1514478"/>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2738438"/>
            <a:ext cx="14813973" cy="6527007"/>
          </a:xfrm>
        </p:spPr>
        <p:txBody>
          <a:bodyPr/>
          <a:lstStyle>
            <a:lvl1pPr marL="0" indent="0">
              <a:buFontTx/>
              <a:buNone/>
              <a:defRPr/>
            </a:lvl1pPr>
            <a:lvl2pPr>
              <a:defRPr sz="3200"/>
            </a:lvl2pPr>
          </a:lstStyle>
          <a:p>
            <a:pPr lvl="0"/>
            <a:r>
              <a:rPr lang="en-US" dirty="0"/>
              <a:t>Click to edit Master text styles</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7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416404-14BC-45E4-9A30-091719D9C9FA}"/>
              </a:ext>
            </a:extLst>
          </p:cNvPr>
          <p:cNvSpPr/>
          <p:nvPr userDrawn="1"/>
        </p:nvSpPr>
        <p:spPr>
          <a:xfrm>
            <a:off x="793752" y="793750"/>
            <a:ext cx="16699706" cy="8699500"/>
          </a:xfrm>
          <a:prstGeom prst="rect">
            <a:avLst/>
          </a:prstGeom>
          <a:solidFill>
            <a:srgbClr val="FFC600"/>
          </a:solidFill>
          <a:ln w="25400" cap="flat" cmpd="sng" algn="ctr">
            <a:noFill/>
            <a:prstDash val="solid"/>
          </a:ln>
          <a:effectLst/>
        </p:spPr>
        <p:txBody>
          <a:bodyPr rtlCol="0" anchor="ctr"/>
          <a:lstStyle/>
          <a:p>
            <a:pPr marL="0" marR="0" lvl="0" indent="0" algn="ctr" defTabSz="1143000" eaLnBrk="1" fontAlgn="auto" latinLnBrk="0" hangingPunct="1">
              <a:lnSpc>
                <a:spcPct val="100000"/>
              </a:lnSpc>
              <a:spcBef>
                <a:spcPts val="0"/>
              </a:spcBef>
              <a:spcAft>
                <a:spcPts val="0"/>
              </a:spcAft>
              <a:buClrTx/>
              <a:buSzTx/>
              <a:buFontTx/>
              <a:buNone/>
              <a:tabLst/>
              <a:defRPr/>
            </a:pPr>
            <a:endParaRPr kumimoji="0" lang="en-US" sz="2813" b="0" i="0" u="none" strike="noStrike" kern="0" cap="none" spc="0" normalizeH="0" baseline="0" noProof="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918765C6-2F88-4249-BF50-BA910A3B7C0E}"/>
              </a:ext>
            </a:extLst>
          </p:cNvPr>
          <p:cNvCxnSpPr>
            <a:cxnSpLocks/>
          </p:cNvCxnSpPr>
          <p:nvPr userDrawn="1"/>
        </p:nvCxnSpPr>
        <p:spPr>
          <a:xfrm>
            <a:off x="1809750" y="3143250"/>
            <a:ext cx="0" cy="3657600"/>
          </a:xfrm>
          <a:prstGeom prst="line">
            <a:avLst/>
          </a:prstGeom>
          <a:noFill/>
          <a:ln w="12700" cap="flat" cmpd="sng" algn="ctr">
            <a:solidFill>
              <a:srgbClr val="FFFFFF"/>
            </a:solidFill>
            <a:prstDash val="solid"/>
          </a:ln>
          <a:effectLst/>
        </p:spPr>
      </p:cxnSp>
      <p:sp>
        <p:nvSpPr>
          <p:cNvPr id="2" name="Title 1">
            <a:extLst>
              <a:ext uri="{FF2B5EF4-FFF2-40B4-BE49-F238E27FC236}">
                <a16:creationId xmlns:a16="http://schemas.microsoft.com/office/drawing/2014/main" id="{614EEB31-608E-47A0-A560-DB39F97DC889}"/>
              </a:ext>
            </a:extLst>
          </p:cNvPr>
          <p:cNvSpPr>
            <a:spLocks noGrp="1"/>
          </p:cNvSpPr>
          <p:nvPr>
            <p:ph type="title"/>
          </p:nvPr>
        </p:nvSpPr>
        <p:spPr>
          <a:xfrm>
            <a:off x="2382982" y="3143250"/>
            <a:ext cx="14095268" cy="1744156"/>
          </a:xfrm>
        </p:spPr>
        <p:txBody>
          <a:bodyPr anchor="ctr">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C2E4D1F-E7BA-47D4-A5EE-15996AA926F9}"/>
              </a:ext>
            </a:extLst>
          </p:cNvPr>
          <p:cNvSpPr>
            <a:spLocks noGrp="1"/>
          </p:cNvSpPr>
          <p:nvPr>
            <p:ph type="body" idx="1"/>
          </p:nvPr>
        </p:nvSpPr>
        <p:spPr>
          <a:xfrm>
            <a:off x="2382982" y="5399595"/>
            <a:ext cx="14095267" cy="1401255"/>
          </a:xfrm>
        </p:spPr>
        <p:txBody>
          <a:bodyPr anchor="ctr">
            <a:normAutofit/>
          </a:bodyPr>
          <a:lstStyle>
            <a:lvl1pPr marL="0" indent="0">
              <a:spcAft>
                <a:spcPts val="0"/>
              </a:spcAft>
              <a:buNone/>
              <a:defRPr sz="32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9AB29D4-AB7D-425A-8B07-2F4F4AC22DEA}"/>
              </a:ext>
            </a:extLst>
          </p:cNvPr>
          <p:cNvSpPr>
            <a:spLocks noGrp="1"/>
          </p:cNvSpPr>
          <p:nvPr>
            <p:ph type="sldNum" sz="quarter" idx="12"/>
          </p:nvPr>
        </p:nvSpPr>
        <p:spPr/>
        <p:txBody>
          <a:bodyPr/>
          <a:lstStyle/>
          <a:p>
            <a:fld id="{6F053240-8451-427F-8646-7B61D2E97575}" type="slidenum">
              <a:rPr lang="en-US" smtClean="0"/>
              <a:t>‹#›</a:t>
            </a:fld>
            <a:endParaRPr lang="en-US"/>
          </a:p>
        </p:txBody>
      </p:sp>
    </p:spTree>
    <p:extLst>
      <p:ext uri="{BB962C8B-B14F-4D97-AF65-F5344CB8AC3E}">
        <p14:creationId xmlns:p14="http://schemas.microsoft.com/office/powerpoint/2010/main" val="70381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B025-90E5-4D82-8E2B-8FC0751E5B0D}"/>
              </a:ext>
            </a:extLst>
          </p:cNvPr>
          <p:cNvSpPr>
            <a:spLocks noGrp="1"/>
          </p:cNvSpPr>
          <p:nvPr>
            <p:ph type="title"/>
          </p:nvPr>
        </p:nvSpPr>
        <p:spPr>
          <a:xfrm>
            <a:off x="1257300" y="1035410"/>
            <a:ext cx="15773400" cy="1136960"/>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20918B88-A862-462E-BAC0-3B972DDC5779}"/>
              </a:ext>
            </a:extLst>
          </p:cNvPr>
          <p:cNvSpPr>
            <a:spLocks noGrp="1"/>
          </p:cNvSpPr>
          <p:nvPr>
            <p:ph sz="half" idx="1"/>
          </p:nvPr>
        </p:nvSpPr>
        <p:spPr>
          <a:xfrm>
            <a:off x="1257300" y="3131127"/>
            <a:ext cx="7772400" cy="613431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85F8A-B1C1-4C6C-8E45-526CB9ED44E5}"/>
              </a:ext>
            </a:extLst>
          </p:cNvPr>
          <p:cNvSpPr>
            <a:spLocks noGrp="1"/>
          </p:cNvSpPr>
          <p:nvPr>
            <p:ph sz="half" idx="2"/>
          </p:nvPr>
        </p:nvSpPr>
        <p:spPr>
          <a:xfrm>
            <a:off x="9258300" y="3131127"/>
            <a:ext cx="7772400" cy="613431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1BEBF47-C01E-422D-9830-FC2324429FAE}"/>
              </a:ext>
            </a:extLst>
          </p:cNvPr>
          <p:cNvSpPr>
            <a:spLocks noGrp="1"/>
          </p:cNvSpPr>
          <p:nvPr>
            <p:ph type="ftr" sz="quarter" idx="11"/>
          </p:nvPr>
        </p:nvSpPr>
        <p:spPr>
          <a:xfrm>
            <a:off x="12573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DC13CF-EAD4-43EA-8508-54BEBE43CB3A}"/>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8" name="Picture 7">
            <a:extLst>
              <a:ext uri="{FF2B5EF4-FFF2-40B4-BE49-F238E27FC236}">
                <a16:creationId xmlns:a16="http://schemas.microsoft.com/office/drawing/2014/main" id="{E9A01154-5D32-43CE-ADA2-62D4ED0522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27596"/>
            <a:ext cx="9525000" cy="396875"/>
          </a:xfrm>
          <a:prstGeom prst="rect">
            <a:avLst/>
          </a:prstGeom>
        </p:spPr>
      </p:pic>
    </p:spTree>
    <p:extLst>
      <p:ext uri="{BB962C8B-B14F-4D97-AF65-F5344CB8AC3E}">
        <p14:creationId xmlns:p14="http://schemas.microsoft.com/office/powerpoint/2010/main" val="39957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177F-1046-4E0D-9DD0-97EE7077EA45}"/>
              </a:ext>
            </a:extLst>
          </p:cNvPr>
          <p:cNvSpPr>
            <a:spLocks noGrp="1"/>
          </p:cNvSpPr>
          <p:nvPr>
            <p:ph type="title"/>
          </p:nvPr>
        </p:nvSpPr>
        <p:spPr>
          <a:xfrm>
            <a:off x="1259682" y="1002505"/>
            <a:ext cx="15773400" cy="1202771"/>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0BB55-4E31-486F-B2D3-E6B447557C93}"/>
              </a:ext>
            </a:extLst>
          </p:cNvPr>
          <p:cNvSpPr>
            <a:spLocks noGrp="1"/>
          </p:cNvSpPr>
          <p:nvPr>
            <p:ph type="body" idx="1"/>
          </p:nvPr>
        </p:nvSpPr>
        <p:spPr>
          <a:xfrm>
            <a:off x="1259683" y="3046791"/>
            <a:ext cx="7736681" cy="683112"/>
          </a:xfrm>
        </p:spPr>
        <p:txBody>
          <a:bodyPr anchor="ctr"/>
          <a:lstStyle>
            <a:lvl1pPr marL="0" indent="0">
              <a:buNone/>
              <a:defRPr sz="3600" b="1" i="1">
                <a:solidFill>
                  <a:srgbClr val="6099B0"/>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814F61-881E-44E0-ACA0-70C3D1412CB1}"/>
              </a:ext>
            </a:extLst>
          </p:cNvPr>
          <p:cNvSpPr>
            <a:spLocks noGrp="1"/>
          </p:cNvSpPr>
          <p:nvPr>
            <p:ph sz="half" idx="2"/>
          </p:nvPr>
        </p:nvSpPr>
        <p:spPr>
          <a:xfrm>
            <a:off x="1259683" y="3757613"/>
            <a:ext cx="7736681" cy="5526882"/>
          </a:xfrm>
        </p:spPr>
        <p:txBody>
          <a:bodyPr/>
          <a:lstStyle>
            <a:lvl1pPr>
              <a:defRPr sz="3200"/>
            </a:lvl1pPr>
            <a:lvl3pPr>
              <a:defRPr sz="2600"/>
            </a:lvl3pPr>
            <a:lvl4pPr>
              <a:defRPr sz="2400"/>
            </a:lvl4pPr>
            <a:lvl5pPr marL="27432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7D41205C-0F85-4475-8EB9-21DE858151F3}"/>
              </a:ext>
            </a:extLst>
          </p:cNvPr>
          <p:cNvSpPr>
            <a:spLocks noGrp="1"/>
          </p:cNvSpPr>
          <p:nvPr>
            <p:ph type="body" sz="quarter" idx="3"/>
          </p:nvPr>
        </p:nvSpPr>
        <p:spPr>
          <a:xfrm>
            <a:off x="9258300" y="3046791"/>
            <a:ext cx="7774782" cy="683112"/>
          </a:xfrm>
        </p:spPr>
        <p:txBody>
          <a:bodyPr anchor="ctr"/>
          <a:lstStyle>
            <a:lvl1pPr marL="0" indent="0">
              <a:buNone/>
              <a:defRPr sz="3600" b="1" i="1">
                <a:solidFill>
                  <a:srgbClr val="6099B0"/>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2D9580-6AC2-4142-97BE-D960CF800923}"/>
              </a:ext>
            </a:extLst>
          </p:cNvPr>
          <p:cNvSpPr>
            <a:spLocks noGrp="1"/>
          </p:cNvSpPr>
          <p:nvPr>
            <p:ph sz="quarter" idx="4"/>
          </p:nvPr>
        </p:nvSpPr>
        <p:spPr>
          <a:xfrm>
            <a:off x="9258300" y="3757613"/>
            <a:ext cx="7774782" cy="5526882"/>
          </a:xfrm>
        </p:spPr>
        <p:txBody>
          <a:bodyPr/>
          <a:lstStyle>
            <a:lvl1pPr>
              <a:defRPr sz="3200"/>
            </a:lvl1pPr>
            <a:lvl3pPr>
              <a:defRPr sz="26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a:extLst>
              <a:ext uri="{FF2B5EF4-FFF2-40B4-BE49-F238E27FC236}">
                <a16:creationId xmlns:a16="http://schemas.microsoft.com/office/drawing/2014/main" id="{A666EDF4-6F8E-418F-B993-CD4198B54094}"/>
              </a:ext>
            </a:extLst>
          </p:cNvPr>
          <p:cNvSpPr>
            <a:spLocks noGrp="1"/>
          </p:cNvSpPr>
          <p:nvPr>
            <p:ph type="ftr" sz="quarter" idx="11"/>
          </p:nvPr>
        </p:nvSpPr>
        <p:spPr>
          <a:xfrm>
            <a:off x="1257301" y="9556752"/>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5B77CE-77C9-4E95-A50E-A8C2A9CF3902}"/>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10" name="Picture 9">
            <a:extLst>
              <a:ext uri="{FF2B5EF4-FFF2-40B4-BE49-F238E27FC236}">
                <a16:creationId xmlns:a16="http://schemas.microsoft.com/office/drawing/2014/main" id="{9F2521A5-BE4B-4DF2-8ECD-55324CC6F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27596"/>
            <a:ext cx="9525000" cy="396875"/>
          </a:xfrm>
          <a:prstGeom prst="rect">
            <a:avLst/>
          </a:prstGeom>
        </p:spPr>
      </p:pic>
    </p:spTree>
    <p:extLst>
      <p:ext uri="{BB962C8B-B14F-4D97-AF65-F5344CB8AC3E}">
        <p14:creationId xmlns:p14="http://schemas.microsoft.com/office/powerpoint/2010/main" val="27662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E46AAF70-A04A-4374-BD61-E06E5C8B9C26}"/>
              </a:ext>
            </a:extLst>
          </p:cNvPr>
          <p:cNvSpPr/>
          <p:nvPr userDrawn="1"/>
        </p:nvSpPr>
        <p:spPr>
          <a:xfrm>
            <a:off x="0" y="9493250"/>
            <a:ext cx="18288000" cy="793750"/>
          </a:xfrm>
          <a:custGeom>
            <a:avLst/>
            <a:gdLst/>
            <a:ahLst/>
            <a:cxnLst/>
            <a:rect l="l" t="t" r="r" b="b"/>
            <a:pathLst>
              <a:path w="14630400" h="635000">
                <a:moveTo>
                  <a:pt x="0" y="635000"/>
                </a:moveTo>
                <a:lnTo>
                  <a:pt x="14630400" y="635000"/>
                </a:lnTo>
                <a:lnTo>
                  <a:pt x="14630400" y="0"/>
                </a:lnTo>
                <a:lnTo>
                  <a:pt x="0" y="0"/>
                </a:lnTo>
                <a:lnTo>
                  <a:pt x="0" y="635000"/>
                </a:lnTo>
                <a:close/>
              </a:path>
            </a:pathLst>
          </a:custGeom>
          <a:solidFill>
            <a:srgbClr val="F3F4F4"/>
          </a:solidFill>
        </p:spPr>
        <p:txBody>
          <a:bodyPr wrap="square" lIns="0" tIns="0" rIns="0" bIns="0" rtlCol="0"/>
          <a:lstStyle/>
          <a:p>
            <a:endParaRPr sz="2813"/>
          </a:p>
        </p:txBody>
      </p:sp>
      <p:sp>
        <p:nvSpPr>
          <p:cNvPr id="2" name="Title Placeholder 1">
            <a:extLst>
              <a:ext uri="{FF2B5EF4-FFF2-40B4-BE49-F238E27FC236}">
                <a16:creationId xmlns:a16="http://schemas.microsoft.com/office/drawing/2014/main" id="{71957291-144F-424E-8637-9B8E66B98C35}"/>
              </a:ext>
            </a:extLst>
          </p:cNvPr>
          <p:cNvSpPr>
            <a:spLocks noGrp="1"/>
          </p:cNvSpPr>
          <p:nvPr>
            <p:ph type="title"/>
          </p:nvPr>
        </p:nvSpPr>
        <p:spPr>
          <a:xfrm>
            <a:off x="1257300" y="1021555"/>
            <a:ext cx="15773400" cy="15144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285CF2-8146-4C16-872E-4063C465725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51D1754-2DBC-4D82-A87D-862A730C4FB0}"/>
              </a:ext>
            </a:extLst>
          </p:cNvPr>
          <p:cNvSpPr>
            <a:spLocks noGrp="1"/>
          </p:cNvSpPr>
          <p:nvPr>
            <p:ph type="ftr" sz="quarter" idx="3"/>
          </p:nvPr>
        </p:nvSpPr>
        <p:spPr>
          <a:xfrm>
            <a:off x="1257300" y="9534526"/>
            <a:ext cx="6172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B8AA3-B62C-4314-910B-BC8DDC065652}"/>
              </a:ext>
            </a:extLst>
          </p:cNvPr>
          <p:cNvSpPr>
            <a:spLocks noGrp="1"/>
          </p:cNvSpPr>
          <p:nvPr>
            <p:ph type="sldNum" sz="quarter" idx="4"/>
          </p:nvPr>
        </p:nvSpPr>
        <p:spPr>
          <a:xfrm>
            <a:off x="16445344" y="9534526"/>
            <a:ext cx="585355"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F053240-8451-427F-8646-7B61D2E97575}" type="slidenum">
              <a:rPr lang="en-US" smtClean="0"/>
              <a:t>‹#›</a:t>
            </a:fld>
            <a:endParaRPr lang="en-US"/>
          </a:p>
        </p:txBody>
      </p:sp>
      <p:sp>
        <p:nvSpPr>
          <p:cNvPr id="8" name="bk object 17">
            <a:extLst>
              <a:ext uri="{FF2B5EF4-FFF2-40B4-BE49-F238E27FC236}">
                <a16:creationId xmlns:a16="http://schemas.microsoft.com/office/drawing/2014/main" id="{7C4661C4-9838-41CB-90D8-A8B6A84BB609}"/>
              </a:ext>
            </a:extLst>
          </p:cNvPr>
          <p:cNvSpPr/>
          <p:nvPr userDrawn="1"/>
        </p:nvSpPr>
        <p:spPr>
          <a:xfrm>
            <a:off x="0" y="793750"/>
            <a:ext cx="793750" cy="8699500"/>
          </a:xfrm>
          <a:custGeom>
            <a:avLst/>
            <a:gdLst/>
            <a:ahLst/>
            <a:cxnLst/>
            <a:rect l="l" t="t" r="r" b="b"/>
            <a:pathLst>
              <a:path w="635000" h="6959600">
                <a:moveTo>
                  <a:pt x="0" y="6959600"/>
                </a:moveTo>
                <a:lnTo>
                  <a:pt x="635000" y="6959600"/>
                </a:lnTo>
                <a:lnTo>
                  <a:pt x="635000" y="0"/>
                </a:lnTo>
                <a:lnTo>
                  <a:pt x="0" y="0"/>
                </a:lnTo>
                <a:lnTo>
                  <a:pt x="0" y="6959600"/>
                </a:lnTo>
                <a:close/>
              </a:path>
            </a:pathLst>
          </a:custGeom>
          <a:solidFill>
            <a:srgbClr val="F3F4F4"/>
          </a:solidFill>
        </p:spPr>
        <p:txBody>
          <a:bodyPr wrap="square" lIns="0" tIns="0" rIns="0" bIns="0" rtlCol="0"/>
          <a:lstStyle/>
          <a:p>
            <a:endParaRPr sz="2813"/>
          </a:p>
        </p:txBody>
      </p:sp>
      <p:sp>
        <p:nvSpPr>
          <p:cNvPr id="9" name="bk object 18">
            <a:extLst>
              <a:ext uri="{FF2B5EF4-FFF2-40B4-BE49-F238E27FC236}">
                <a16:creationId xmlns:a16="http://schemas.microsoft.com/office/drawing/2014/main" id="{ADD16689-5841-4E32-AAF3-3AEBB6EAEAC2}"/>
              </a:ext>
            </a:extLst>
          </p:cNvPr>
          <p:cNvSpPr/>
          <p:nvPr userDrawn="1"/>
        </p:nvSpPr>
        <p:spPr>
          <a:xfrm>
            <a:off x="0" y="0"/>
            <a:ext cx="18288000" cy="793750"/>
          </a:xfrm>
          <a:custGeom>
            <a:avLst/>
            <a:gdLst/>
            <a:ahLst/>
            <a:cxnLst/>
            <a:rect l="l" t="t" r="r" b="b"/>
            <a:pathLst>
              <a:path w="14630400" h="635000">
                <a:moveTo>
                  <a:pt x="0" y="635000"/>
                </a:moveTo>
                <a:lnTo>
                  <a:pt x="14630400" y="635000"/>
                </a:lnTo>
                <a:lnTo>
                  <a:pt x="14630400" y="0"/>
                </a:lnTo>
                <a:lnTo>
                  <a:pt x="0" y="0"/>
                </a:lnTo>
                <a:lnTo>
                  <a:pt x="0" y="635000"/>
                </a:lnTo>
                <a:close/>
              </a:path>
            </a:pathLst>
          </a:custGeom>
          <a:solidFill>
            <a:srgbClr val="F3F4F4"/>
          </a:solidFill>
        </p:spPr>
        <p:txBody>
          <a:bodyPr wrap="square" lIns="0" tIns="0" rIns="0" bIns="0" rtlCol="0"/>
          <a:lstStyle/>
          <a:p>
            <a:endParaRPr sz="2813"/>
          </a:p>
        </p:txBody>
      </p:sp>
      <p:sp>
        <p:nvSpPr>
          <p:cNvPr id="10" name="bk object 19">
            <a:extLst>
              <a:ext uri="{FF2B5EF4-FFF2-40B4-BE49-F238E27FC236}">
                <a16:creationId xmlns:a16="http://schemas.microsoft.com/office/drawing/2014/main" id="{B07F1E26-0C0C-4F5C-AF01-A36811853F15}"/>
              </a:ext>
            </a:extLst>
          </p:cNvPr>
          <p:cNvSpPr/>
          <p:nvPr userDrawn="1"/>
        </p:nvSpPr>
        <p:spPr>
          <a:xfrm>
            <a:off x="17494234" y="793750"/>
            <a:ext cx="794544" cy="8699500"/>
          </a:xfrm>
          <a:custGeom>
            <a:avLst/>
            <a:gdLst/>
            <a:ahLst/>
            <a:cxnLst/>
            <a:rect l="l" t="t" r="r" b="b"/>
            <a:pathLst>
              <a:path w="635634" h="6959600">
                <a:moveTo>
                  <a:pt x="635012" y="0"/>
                </a:moveTo>
                <a:lnTo>
                  <a:pt x="0" y="0"/>
                </a:lnTo>
                <a:lnTo>
                  <a:pt x="0" y="6959587"/>
                </a:lnTo>
                <a:lnTo>
                  <a:pt x="635012" y="6959587"/>
                </a:lnTo>
                <a:lnTo>
                  <a:pt x="635012" y="0"/>
                </a:lnTo>
                <a:close/>
              </a:path>
            </a:pathLst>
          </a:custGeom>
          <a:solidFill>
            <a:srgbClr val="F3F4F4"/>
          </a:solidFill>
        </p:spPr>
        <p:txBody>
          <a:bodyPr wrap="square" lIns="0" tIns="0" rIns="0" bIns="0" rtlCol="0"/>
          <a:lstStyle/>
          <a:p>
            <a:endParaRPr sz="2813"/>
          </a:p>
        </p:txBody>
      </p:sp>
    </p:spTree>
    <p:extLst>
      <p:ext uri="{BB962C8B-B14F-4D97-AF65-F5344CB8AC3E}">
        <p14:creationId xmlns:p14="http://schemas.microsoft.com/office/powerpoint/2010/main" val="309255254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5" r:id="rId4"/>
    <p:sldLayoutId id="2147483664"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61" r:id="rId14"/>
  </p:sldLayoutIdLst>
  <p:txStyles>
    <p:titleStyle>
      <a:lvl1pPr algn="l" defTabSz="1371600" rtl="0" eaLnBrk="1" latinLnBrk="0" hangingPunct="1">
        <a:lnSpc>
          <a:spcPct val="90000"/>
        </a:lnSpc>
        <a:spcBef>
          <a:spcPct val="0"/>
        </a:spcBef>
        <a:buNone/>
        <a:defRPr sz="4800" b="1" i="1" kern="1200">
          <a:solidFill>
            <a:schemeClr val="tx1">
              <a:lumMod val="50000"/>
              <a:lumOff val="50000"/>
            </a:schemeClr>
          </a:solidFill>
          <a:latin typeface="+mj-lt"/>
          <a:ea typeface="+mj-ea"/>
          <a:cs typeface="+mj-cs"/>
        </a:defRPr>
      </a:lvl1pPr>
    </p:titleStyle>
    <p:bodyStyle>
      <a:lvl1pPr marL="342900" indent="-342900" algn="l" defTabSz="1371600" rtl="0" eaLnBrk="1" latinLnBrk="0" hangingPunct="1">
        <a:lnSpc>
          <a:spcPct val="100000"/>
        </a:lnSpc>
        <a:spcBef>
          <a:spcPts val="0"/>
        </a:spcBef>
        <a:spcAft>
          <a:spcPts val="1200"/>
        </a:spcAft>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2pPr>
      <a:lvl3pPr marL="1714500" indent="-342900" algn="l" defTabSz="13716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100000"/>
        </a:lnSpc>
        <a:spcBef>
          <a:spcPts val="0"/>
        </a:spcBef>
        <a:spcAft>
          <a:spcPts val="1200"/>
        </a:spcAft>
        <a:buFont typeface="Arial" panose="020B0604020202020204" pitchFamily="34" charset="0"/>
        <a:buChar char="•"/>
        <a:defRPr sz="2600" kern="1200">
          <a:solidFill>
            <a:schemeClr val="tx1"/>
          </a:solidFill>
          <a:latin typeface="+mn-lt"/>
          <a:ea typeface="+mn-ea"/>
          <a:cs typeface="+mn-cs"/>
        </a:defRPr>
      </a:lvl4pPr>
      <a:lvl5pPr marL="3086100" indent="-342900" algn="l" defTabSz="13716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pptx"/><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2D800-3E69-954A-CEAE-506F1714B876}"/>
              </a:ext>
            </a:extLst>
          </p:cNvPr>
          <p:cNvPicPr>
            <a:picLocks noChangeAspect="1"/>
          </p:cNvPicPr>
          <p:nvPr/>
        </p:nvPicPr>
        <p:blipFill>
          <a:blip r:embed="rId3"/>
          <a:stretch>
            <a:fillRect/>
          </a:stretch>
        </p:blipFill>
        <p:spPr>
          <a:xfrm flipH="1">
            <a:off x="12803489" y="6332561"/>
            <a:ext cx="4706587" cy="3184300"/>
          </a:xfrm>
          <a:prstGeom prst="rect">
            <a:avLst/>
          </a:prstGeom>
        </p:spPr>
      </p:pic>
      <p:sp>
        <p:nvSpPr>
          <p:cNvPr id="4" name="Title 3">
            <a:extLst>
              <a:ext uri="{FF2B5EF4-FFF2-40B4-BE49-F238E27FC236}">
                <a16:creationId xmlns:a16="http://schemas.microsoft.com/office/drawing/2014/main" id="{D6B75463-11B5-21A0-1F8B-F954F7731877}"/>
              </a:ext>
            </a:extLst>
          </p:cNvPr>
          <p:cNvSpPr>
            <a:spLocks noGrp="1"/>
          </p:cNvSpPr>
          <p:nvPr>
            <p:ph type="ctrTitle"/>
          </p:nvPr>
        </p:nvSpPr>
        <p:spPr/>
        <p:txBody>
          <a:bodyPr>
            <a:normAutofit/>
          </a:bodyPr>
          <a:lstStyle/>
          <a:p>
            <a:r>
              <a:rPr lang="en-US" sz="6000" dirty="0"/>
              <a:t>The DAISY Award </a:t>
            </a:r>
            <a:br>
              <a:rPr lang="en-US" dirty="0"/>
            </a:br>
            <a:r>
              <a:rPr lang="en-US" dirty="0"/>
              <a:t>for Extraordinary Nurses</a:t>
            </a:r>
          </a:p>
        </p:txBody>
      </p:sp>
      <p:pic>
        <p:nvPicPr>
          <p:cNvPr id="3" name="Picture 2">
            <a:extLst>
              <a:ext uri="{FF2B5EF4-FFF2-40B4-BE49-F238E27FC236}">
                <a16:creationId xmlns:a16="http://schemas.microsoft.com/office/drawing/2014/main" id="{810AFE54-8DCF-3337-9BF6-AB05FFC126B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2942450" y="1359833"/>
            <a:ext cx="4085584" cy="2121698"/>
          </a:xfrm>
          <a:prstGeom prst="rect">
            <a:avLst/>
          </a:prstGeom>
        </p:spPr>
      </p:pic>
    </p:spTree>
    <p:extLst>
      <p:ext uri="{BB962C8B-B14F-4D97-AF65-F5344CB8AC3E}">
        <p14:creationId xmlns:p14="http://schemas.microsoft.com/office/powerpoint/2010/main" val="221864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6A2724D-2DB6-62B3-149E-778550627DCA}"/>
              </a:ext>
            </a:extLst>
          </p:cNvPr>
          <p:cNvSpPr>
            <a:spLocks noGrp="1"/>
          </p:cNvSpPr>
          <p:nvPr>
            <p:ph type="title"/>
          </p:nvPr>
        </p:nvSpPr>
        <p:spPr/>
        <p:txBody>
          <a:bodyPr/>
          <a:lstStyle/>
          <a:p>
            <a:r>
              <a:rPr lang="en-US" dirty="0"/>
              <a:t>Portfolio and award pin</a:t>
            </a:r>
          </a:p>
        </p:txBody>
      </p:sp>
      <p:pic>
        <p:nvPicPr>
          <p:cNvPr id="28" name="Picture 27">
            <a:extLst>
              <a:ext uri="{FF2B5EF4-FFF2-40B4-BE49-F238E27FC236}">
                <a16:creationId xmlns:a16="http://schemas.microsoft.com/office/drawing/2014/main" id="{AC67DCB9-DA0E-4534-A705-4F74BFE981A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29" name="Content Placeholder 3">
            <a:extLst>
              <a:ext uri="{FF2B5EF4-FFF2-40B4-BE49-F238E27FC236}">
                <a16:creationId xmlns:a16="http://schemas.microsoft.com/office/drawing/2014/main" id="{7B9CB346-4C39-3938-E4E3-6FCA9DEE3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590" y="3310691"/>
            <a:ext cx="4920878" cy="4187718"/>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30" name="Picture 9" descr="DAISY Award Pin (4c) copy">
            <a:extLst>
              <a:ext uri="{FF2B5EF4-FFF2-40B4-BE49-F238E27FC236}">
                <a16:creationId xmlns:a16="http://schemas.microsoft.com/office/drawing/2014/main" id="{4B07DCC3-6B91-F8ED-2BC2-CEF6C26724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a:stretch>
            <a:fillRect/>
          </a:stretch>
        </p:blipFill>
        <p:spPr bwMode="auto">
          <a:xfrm>
            <a:off x="4683562" y="4127808"/>
            <a:ext cx="2358143" cy="203138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pic>
      <p:pic>
        <p:nvPicPr>
          <p:cNvPr id="31" name="Picture 30">
            <a:extLst>
              <a:ext uri="{FF2B5EF4-FFF2-40B4-BE49-F238E27FC236}">
                <a16:creationId xmlns:a16="http://schemas.microsoft.com/office/drawing/2014/main" id="{56A89A5C-4804-7127-2AB3-ECA7917D817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3905809" y="1303140"/>
            <a:ext cx="2984488" cy="1549884"/>
          </a:xfrm>
          <a:prstGeom prst="rect">
            <a:avLst/>
          </a:prstGeom>
        </p:spPr>
      </p:pic>
    </p:spTree>
    <p:extLst>
      <p:ext uri="{BB962C8B-B14F-4D97-AF65-F5344CB8AC3E}">
        <p14:creationId xmlns:p14="http://schemas.microsoft.com/office/powerpoint/2010/main" val="23950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6A2724D-2DB6-62B3-149E-778550627DCA}"/>
              </a:ext>
            </a:extLst>
          </p:cNvPr>
          <p:cNvSpPr>
            <a:spLocks noGrp="1"/>
          </p:cNvSpPr>
          <p:nvPr>
            <p:ph type="title"/>
          </p:nvPr>
        </p:nvSpPr>
        <p:spPr/>
        <p:txBody>
          <a:bodyPr/>
          <a:lstStyle/>
          <a:p>
            <a:r>
              <a:rPr lang="en-US" dirty="0"/>
              <a:t>“Healer’s Touch” sculpture</a:t>
            </a:r>
          </a:p>
        </p:txBody>
      </p:sp>
      <p:pic>
        <p:nvPicPr>
          <p:cNvPr id="28" name="Picture 27">
            <a:extLst>
              <a:ext uri="{FF2B5EF4-FFF2-40B4-BE49-F238E27FC236}">
                <a16:creationId xmlns:a16="http://schemas.microsoft.com/office/drawing/2014/main" id="{AC67DCB9-DA0E-4534-A705-4F74BFE981A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31" name="Picture 30">
            <a:extLst>
              <a:ext uri="{FF2B5EF4-FFF2-40B4-BE49-F238E27FC236}">
                <a16:creationId xmlns:a16="http://schemas.microsoft.com/office/drawing/2014/main" id="{56A89A5C-4804-7127-2AB3-ECA7917D81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05809" y="1303140"/>
            <a:ext cx="2984488" cy="1549884"/>
          </a:xfrm>
          <a:prstGeom prst="rect">
            <a:avLst/>
          </a:prstGeom>
        </p:spPr>
      </p:pic>
      <p:pic>
        <p:nvPicPr>
          <p:cNvPr id="7" name="Content Placeholder 5">
            <a:extLst>
              <a:ext uri="{FF2B5EF4-FFF2-40B4-BE49-F238E27FC236}">
                <a16:creationId xmlns:a16="http://schemas.microsoft.com/office/drawing/2014/main" id="{F392EFAD-0B55-257C-450E-C892897BFE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61317" y="2828568"/>
            <a:ext cx="2693597" cy="5297407"/>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8" name="Picture 7">
            <a:extLst>
              <a:ext uri="{FF2B5EF4-FFF2-40B4-BE49-F238E27FC236}">
                <a16:creationId xmlns:a16="http://schemas.microsoft.com/office/drawing/2014/main" id="{AB456719-8ECA-7481-48A2-2E13B8BBA5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899" b="1899"/>
          <a:stretch/>
        </p:blipFill>
        <p:spPr bwMode="auto">
          <a:xfrm>
            <a:off x="9273354" y="2853024"/>
            <a:ext cx="4097687" cy="3152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10E9BDF2-B041-144A-FF82-EA1FE38295F2}"/>
              </a:ext>
            </a:extLst>
          </p:cNvPr>
          <p:cNvSpPr/>
          <p:nvPr/>
        </p:nvSpPr>
        <p:spPr>
          <a:xfrm>
            <a:off x="9144000" y="6322082"/>
            <a:ext cx="4393237" cy="2015936"/>
          </a:xfrm>
          <a:prstGeom prst="rect">
            <a:avLst/>
          </a:prstGeom>
          <a:ln>
            <a:noFill/>
          </a:ln>
        </p:spPr>
        <p:txBody>
          <a:bodyPr wrap="square">
            <a:spAutoFit/>
          </a:bodyPr>
          <a:lstStyle/>
          <a:p>
            <a:pPr algn="ctr"/>
            <a:r>
              <a:rPr lang="en-US" sz="2400" dirty="0"/>
              <a:t>Hand carved in Zimbabwe!    </a:t>
            </a:r>
          </a:p>
          <a:p>
            <a:pPr algn="ctr"/>
            <a:endParaRPr lang="en-US" sz="2400" dirty="0"/>
          </a:p>
          <a:p>
            <a:pPr algn="ctr">
              <a:spcAft>
                <a:spcPts val="600"/>
              </a:spcAft>
            </a:pPr>
            <a:r>
              <a:rPr lang="en-US" sz="2400" dirty="0"/>
              <a:t>Artists’ video on DAISY website to learn more:</a:t>
            </a:r>
          </a:p>
          <a:p>
            <a:pPr algn="ctr"/>
            <a:r>
              <a:rPr lang="en-US" sz="2400" b="1" dirty="0"/>
              <a:t>DAISYfoundation.org</a:t>
            </a:r>
          </a:p>
        </p:txBody>
      </p:sp>
    </p:spTree>
    <p:extLst>
      <p:ext uri="{BB962C8B-B14F-4D97-AF65-F5344CB8AC3E}">
        <p14:creationId xmlns:p14="http://schemas.microsoft.com/office/powerpoint/2010/main" val="375612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979DF-23CD-AA64-FA26-8ACA68BC0921}"/>
              </a:ext>
            </a:extLst>
          </p:cNvPr>
          <p:cNvPicPr>
            <a:picLocks noChangeAspect="1"/>
          </p:cNvPicPr>
          <p:nvPr/>
        </p:nvPicPr>
        <p:blipFill>
          <a:blip r:embed="rId3"/>
          <a:stretch>
            <a:fillRect/>
          </a:stretch>
        </p:blipFill>
        <p:spPr>
          <a:xfrm>
            <a:off x="9362195" y="6289486"/>
            <a:ext cx="3490409" cy="2332228"/>
          </a:xfrm>
          <a:prstGeom prst="rect">
            <a:avLst/>
          </a:prstGeom>
          <a:effectLst>
            <a:outerShdw blurRad="50800" dist="38100" dir="2700000" algn="tl" rotWithShape="0">
              <a:prstClr val="black">
                <a:alpha val="40000"/>
              </a:prstClr>
            </a:outerShdw>
            <a:softEdge rad="31750"/>
          </a:effectLst>
        </p:spPr>
      </p:pic>
      <p:pic>
        <p:nvPicPr>
          <p:cNvPr id="6" name="Picture 5">
            <a:extLst>
              <a:ext uri="{FF2B5EF4-FFF2-40B4-BE49-F238E27FC236}">
                <a16:creationId xmlns:a16="http://schemas.microsoft.com/office/drawing/2014/main" id="{EA1EFD24-E266-AA9B-EFD6-FF0991EEF5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105" r="19269"/>
          <a:stretch/>
        </p:blipFill>
        <p:spPr>
          <a:xfrm>
            <a:off x="8550451" y="3130360"/>
            <a:ext cx="5113898" cy="2733230"/>
          </a:xfrm>
          <a:prstGeom prst="rect">
            <a:avLst/>
          </a:prstGeom>
          <a:noFill/>
          <a:ln w="19050">
            <a:solidFill>
              <a:schemeClr val="bg2"/>
            </a:solidFill>
          </a:ln>
          <a:effectLst>
            <a:outerShdw blurRad="50800" dist="127000" dir="2700000" algn="tl" rotWithShape="0">
              <a:prstClr val="black">
                <a:alpha val="40000"/>
              </a:prstClr>
            </a:outerShdw>
          </a:effectLst>
        </p:spPr>
      </p:pic>
      <p:sp>
        <p:nvSpPr>
          <p:cNvPr id="8" name="Title 7">
            <a:extLst>
              <a:ext uri="{FF2B5EF4-FFF2-40B4-BE49-F238E27FC236}">
                <a16:creationId xmlns:a16="http://schemas.microsoft.com/office/drawing/2014/main" id="{3967B5DF-E306-E5B7-565B-F4E2097E6051}"/>
              </a:ext>
            </a:extLst>
          </p:cNvPr>
          <p:cNvSpPr>
            <a:spLocks noGrp="1"/>
          </p:cNvSpPr>
          <p:nvPr>
            <p:ph type="title"/>
          </p:nvPr>
        </p:nvSpPr>
        <p:spPr/>
        <p:txBody>
          <a:bodyPr/>
          <a:lstStyle/>
          <a:p>
            <a:r>
              <a:rPr lang="en-US" dirty="0"/>
              <a:t>Cinnamon rolls</a:t>
            </a:r>
          </a:p>
        </p:txBody>
      </p:sp>
      <p:pic>
        <p:nvPicPr>
          <p:cNvPr id="9" name="Picture 8">
            <a:extLst>
              <a:ext uri="{FF2B5EF4-FFF2-40B4-BE49-F238E27FC236}">
                <a16:creationId xmlns:a16="http://schemas.microsoft.com/office/drawing/2014/main" id="{3BB10A24-53DF-6186-2392-60201B9C988B}"/>
              </a:ext>
            </a:extLst>
          </p:cNvPr>
          <p:cNvPicPr>
            <a:picLocks noChangeAspect="1"/>
          </p:cNvPicPr>
          <p:nvPr/>
        </p:nvPicPr>
        <p:blipFill>
          <a:blip r:embed="rId5"/>
          <a:stretch>
            <a:fillRect/>
          </a:stretch>
        </p:blipFill>
        <p:spPr>
          <a:xfrm>
            <a:off x="786321" y="6713241"/>
            <a:ext cx="4176213" cy="2825468"/>
          </a:xfrm>
          <a:prstGeom prst="rect">
            <a:avLst/>
          </a:prstGeom>
        </p:spPr>
      </p:pic>
      <p:pic>
        <p:nvPicPr>
          <p:cNvPr id="5" name="Picture 4">
            <a:extLst>
              <a:ext uri="{FF2B5EF4-FFF2-40B4-BE49-F238E27FC236}">
                <a16:creationId xmlns:a16="http://schemas.microsoft.com/office/drawing/2014/main" id="{B14F457C-418C-DF78-3885-0B9FCF2FC287}"/>
              </a:ext>
            </a:extLst>
          </p:cNvPr>
          <p:cNvPicPr>
            <a:picLocks noChangeAspect="1"/>
          </p:cNvPicPr>
          <p:nvPr/>
        </p:nvPicPr>
        <p:blipFill rotWithShape="1">
          <a:blip r:embed="rId6">
            <a:extLst>
              <a:ext uri="{28A0092B-C50C-407E-A947-70E740481C1C}">
                <a14:useLocalDpi xmlns:a14="http://schemas.microsoft.com/office/drawing/2010/main" val="0"/>
              </a:ext>
            </a:extLst>
          </a:blip>
          <a:srcRect l="11070" r="15131" b="15086"/>
          <a:stretch/>
        </p:blipFill>
        <p:spPr>
          <a:xfrm>
            <a:off x="4314623" y="3130360"/>
            <a:ext cx="3630235" cy="4496386"/>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10" name="Picture 9">
            <a:extLst>
              <a:ext uri="{FF2B5EF4-FFF2-40B4-BE49-F238E27FC236}">
                <a16:creationId xmlns:a16="http://schemas.microsoft.com/office/drawing/2014/main" id="{209CBD3C-93DF-98D3-6EEB-D678EE18DF5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3905809" y="1303140"/>
            <a:ext cx="2984488" cy="1549884"/>
          </a:xfrm>
          <a:prstGeom prst="rect">
            <a:avLst/>
          </a:prstGeom>
        </p:spPr>
      </p:pic>
    </p:spTree>
    <p:extLst>
      <p:ext uri="{BB962C8B-B14F-4D97-AF65-F5344CB8AC3E}">
        <p14:creationId xmlns:p14="http://schemas.microsoft.com/office/powerpoint/2010/main" val="20391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67B5DF-E306-E5B7-565B-F4E2097E6051}"/>
              </a:ext>
            </a:extLst>
          </p:cNvPr>
          <p:cNvSpPr>
            <a:spLocks noGrp="1"/>
          </p:cNvSpPr>
          <p:nvPr>
            <p:ph type="title"/>
          </p:nvPr>
        </p:nvSpPr>
        <p:spPr/>
        <p:txBody>
          <a:bodyPr/>
          <a:lstStyle/>
          <a:p>
            <a:r>
              <a:rPr lang="en-US" dirty="0"/>
              <a:t>Banner</a:t>
            </a:r>
          </a:p>
        </p:txBody>
      </p:sp>
      <p:pic>
        <p:nvPicPr>
          <p:cNvPr id="9" name="Picture 8">
            <a:extLst>
              <a:ext uri="{FF2B5EF4-FFF2-40B4-BE49-F238E27FC236}">
                <a16:creationId xmlns:a16="http://schemas.microsoft.com/office/drawing/2014/main" id="{3BB10A24-53DF-6186-2392-60201B9C988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10" name="Picture 9">
            <a:extLst>
              <a:ext uri="{FF2B5EF4-FFF2-40B4-BE49-F238E27FC236}">
                <a16:creationId xmlns:a16="http://schemas.microsoft.com/office/drawing/2014/main" id="{A3C38AAE-E32E-C25B-B397-C343EF063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4754" y="2674292"/>
            <a:ext cx="10438492" cy="3225439"/>
          </a:xfrm>
          <a:prstGeom prst="rect">
            <a:avLst/>
          </a:prstGeom>
          <a:noFill/>
          <a:ln w="19050">
            <a:solidFill>
              <a:schemeClr val="bg2"/>
            </a:solidFill>
          </a:ln>
          <a:effectLst>
            <a:outerShdw blurRad="50800" dist="127000" dir="2700000" algn="tl" rotWithShape="0">
              <a:prstClr val="black">
                <a:alpha val="40000"/>
              </a:prstClr>
            </a:outerShdw>
          </a:effectLst>
        </p:spPr>
      </p:pic>
      <p:sp>
        <p:nvSpPr>
          <p:cNvPr id="11" name="TextBox 10">
            <a:extLst>
              <a:ext uri="{FF2B5EF4-FFF2-40B4-BE49-F238E27FC236}">
                <a16:creationId xmlns:a16="http://schemas.microsoft.com/office/drawing/2014/main" id="{4ACF23D2-19DC-A177-4CD6-2974D9A328C8}"/>
              </a:ext>
            </a:extLst>
          </p:cNvPr>
          <p:cNvSpPr txBox="1"/>
          <p:nvPr/>
        </p:nvSpPr>
        <p:spPr>
          <a:xfrm>
            <a:off x="3010354" y="6255658"/>
            <a:ext cx="12703258" cy="507831"/>
          </a:xfrm>
          <a:prstGeom prst="rect">
            <a:avLst/>
          </a:prstGeom>
          <a:noFill/>
        </p:spPr>
        <p:txBody>
          <a:bodyPr wrap="square">
            <a:spAutoFit/>
          </a:bodyPr>
          <a:lstStyle/>
          <a:p>
            <a:r>
              <a:rPr lang="en-US" dirty="0"/>
              <a:t>The DAISY banner will be hung on your unit until the next celebration takes place</a:t>
            </a:r>
          </a:p>
        </p:txBody>
      </p:sp>
    </p:spTree>
    <p:extLst>
      <p:ext uri="{BB962C8B-B14F-4D97-AF65-F5344CB8AC3E}">
        <p14:creationId xmlns:p14="http://schemas.microsoft.com/office/powerpoint/2010/main" val="279926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3E7A-3AD5-92FE-C6A8-EA06775247ED}"/>
              </a:ext>
            </a:extLst>
          </p:cNvPr>
          <p:cNvSpPr>
            <a:spLocks noGrp="1"/>
          </p:cNvSpPr>
          <p:nvPr>
            <p:ph type="title"/>
          </p:nvPr>
        </p:nvSpPr>
        <p:spPr/>
        <p:txBody>
          <a:bodyPr/>
          <a:lstStyle/>
          <a:p>
            <a:r>
              <a:rPr lang="en-US" dirty="0"/>
              <a:t>Online spotlight</a:t>
            </a:r>
          </a:p>
        </p:txBody>
      </p:sp>
      <p:sp>
        <p:nvSpPr>
          <p:cNvPr id="4" name="Text Placeholder 3">
            <a:extLst>
              <a:ext uri="{FF2B5EF4-FFF2-40B4-BE49-F238E27FC236}">
                <a16:creationId xmlns:a16="http://schemas.microsoft.com/office/drawing/2014/main" id="{D4A476A8-C378-42D5-A294-9A2773A58A00}"/>
              </a:ext>
            </a:extLst>
          </p:cNvPr>
          <p:cNvSpPr>
            <a:spLocks noGrp="1"/>
          </p:cNvSpPr>
          <p:nvPr>
            <p:ph type="body" sz="half" idx="2"/>
          </p:nvPr>
        </p:nvSpPr>
        <p:spPr>
          <a:xfrm>
            <a:off x="1259682" y="3421226"/>
            <a:ext cx="6161891" cy="5708917"/>
          </a:xfrm>
        </p:spPr>
        <p:txBody>
          <a:bodyPr/>
          <a:lstStyle/>
          <a:p>
            <a:pPr>
              <a:spcAft>
                <a:spcPts val="1800"/>
              </a:spcAft>
            </a:pPr>
            <a:r>
              <a:rPr lang="en-US" dirty="0"/>
              <a:t>You will be registered with The DAISY Foundation on their website. A special page will be created for you to share with your friends and family.</a:t>
            </a:r>
          </a:p>
          <a:p>
            <a:r>
              <a:rPr lang="en-US" dirty="0"/>
              <a:t>A list of your additional benefits can be found in your gift bag, or online at DAISYfoundation.org </a:t>
            </a:r>
          </a:p>
          <a:p>
            <a:endParaRPr lang="en-US" dirty="0"/>
          </a:p>
        </p:txBody>
      </p:sp>
      <p:pic>
        <p:nvPicPr>
          <p:cNvPr id="6" name="Picture 5">
            <a:extLst>
              <a:ext uri="{FF2B5EF4-FFF2-40B4-BE49-F238E27FC236}">
                <a16:creationId xmlns:a16="http://schemas.microsoft.com/office/drawing/2014/main" id="{9D7A4EB1-2018-36BF-CBAB-EEDBB7F879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57304" y="2289041"/>
            <a:ext cx="6161891" cy="5708917"/>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7" name="Picture 6">
            <a:extLst>
              <a:ext uri="{FF2B5EF4-FFF2-40B4-BE49-F238E27FC236}">
                <a16:creationId xmlns:a16="http://schemas.microsoft.com/office/drawing/2014/main" id="{74275983-976A-7AFF-0094-B040C7739C59}"/>
              </a:ext>
            </a:extLst>
          </p:cNvPr>
          <p:cNvPicPr>
            <a:picLocks noChangeAspect="1"/>
          </p:cNvPicPr>
          <p:nvPr/>
        </p:nvPicPr>
        <p:blipFill>
          <a:blip r:embed="rId4"/>
          <a:stretch>
            <a:fillRect/>
          </a:stretch>
        </p:blipFill>
        <p:spPr>
          <a:xfrm>
            <a:off x="786321" y="6713241"/>
            <a:ext cx="4176213" cy="2825468"/>
          </a:xfrm>
          <a:prstGeom prst="rect">
            <a:avLst/>
          </a:prstGeom>
        </p:spPr>
      </p:pic>
    </p:spTree>
    <p:extLst>
      <p:ext uri="{BB962C8B-B14F-4D97-AF65-F5344CB8AC3E}">
        <p14:creationId xmlns:p14="http://schemas.microsoft.com/office/powerpoint/2010/main" val="271935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C7F2-BEDB-0BD5-0FBA-2FA505D89EC3}"/>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9CC30D53-BB67-8FA8-9895-BC3C396FEE6E}"/>
              </a:ext>
            </a:extLst>
          </p:cNvPr>
          <p:cNvSpPr>
            <a:spLocks noGrp="1"/>
          </p:cNvSpPr>
          <p:nvPr>
            <p:ph idx="1"/>
          </p:nvPr>
        </p:nvSpPr>
        <p:spPr/>
        <p:txBody>
          <a:bodyPr/>
          <a:lstStyle/>
          <a:p>
            <a:r>
              <a:rPr lang="en-US" dirty="0"/>
              <a:t>Thank you to all our patients and staff who have taken the time to nominate a nurse for their compassionate and extraordinary care that they deliver. </a:t>
            </a:r>
          </a:p>
          <a:p>
            <a:endParaRPr lang="en-US" dirty="0"/>
          </a:p>
          <a:p>
            <a:r>
              <a:rPr lang="en-US" dirty="0"/>
              <a:t>This award does not happen unless people take the time to submit a nomination story, and it means a great deal that you care enough to do so. </a:t>
            </a:r>
          </a:p>
          <a:p>
            <a:endParaRPr lang="en-US" dirty="0"/>
          </a:p>
          <a:p>
            <a:r>
              <a:rPr lang="en-US" dirty="0"/>
              <a:t>Our next ceremony will be sometime in April.</a:t>
            </a:r>
          </a:p>
        </p:txBody>
      </p:sp>
      <p:pic>
        <p:nvPicPr>
          <p:cNvPr id="4" name="Picture 3">
            <a:extLst>
              <a:ext uri="{FF2B5EF4-FFF2-40B4-BE49-F238E27FC236}">
                <a16:creationId xmlns:a16="http://schemas.microsoft.com/office/drawing/2014/main" id="{0D7A225F-5B84-D137-B4DA-815390EC30D3}"/>
              </a:ext>
            </a:extLst>
          </p:cNvPr>
          <p:cNvPicPr>
            <a:picLocks noChangeAspect="1"/>
          </p:cNvPicPr>
          <p:nvPr/>
        </p:nvPicPr>
        <p:blipFill>
          <a:blip r:embed="rId3"/>
          <a:stretch>
            <a:fillRect/>
          </a:stretch>
        </p:blipFill>
        <p:spPr>
          <a:xfrm flipH="1">
            <a:off x="12803489" y="6332561"/>
            <a:ext cx="4706587" cy="3184300"/>
          </a:xfrm>
          <a:prstGeom prst="rect">
            <a:avLst/>
          </a:prstGeom>
        </p:spPr>
      </p:pic>
    </p:spTree>
    <p:extLst>
      <p:ext uri="{BB962C8B-B14F-4D97-AF65-F5344CB8AC3E}">
        <p14:creationId xmlns:p14="http://schemas.microsoft.com/office/powerpoint/2010/main" val="362881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6742-CB59-4427-9C1F-3F53D0625F69}"/>
              </a:ext>
            </a:extLst>
          </p:cNvPr>
          <p:cNvSpPr>
            <a:spLocks noGrp="1"/>
          </p:cNvSpPr>
          <p:nvPr>
            <p:ph type="ctrTitle"/>
          </p:nvPr>
        </p:nvSpPr>
        <p:spPr/>
        <p:txBody>
          <a:bodyPr/>
          <a:lstStyle/>
          <a:p>
            <a:r>
              <a:rPr lang="en-US" dirty="0"/>
              <a:t>Nurses make a difference!</a:t>
            </a:r>
          </a:p>
        </p:txBody>
      </p:sp>
      <p:sp>
        <p:nvSpPr>
          <p:cNvPr id="3" name="Subtitle 2">
            <a:extLst>
              <a:ext uri="{FF2B5EF4-FFF2-40B4-BE49-F238E27FC236}">
                <a16:creationId xmlns:a16="http://schemas.microsoft.com/office/drawing/2014/main" id="{585174CD-AD7B-44A7-B448-FC71FC455FBE}"/>
              </a:ext>
            </a:extLst>
          </p:cNvPr>
          <p:cNvSpPr>
            <a:spLocks noGrp="1"/>
          </p:cNvSpPr>
          <p:nvPr>
            <p:ph type="subTitle" idx="1"/>
          </p:nvPr>
        </p:nvSpPr>
        <p:spPr/>
        <p:txBody>
          <a:bodyPr>
            <a:normAutofit/>
          </a:bodyPr>
          <a:lstStyle/>
          <a:p>
            <a:pPr>
              <a:spcAft>
                <a:spcPts val="2400"/>
              </a:spcAft>
            </a:pPr>
            <a:r>
              <a:rPr lang="en-US" sz="3200" dirty="0"/>
              <a:t>Thank you to all nurses on the Rogers team for choosing nursing as a career. Thank you for the skill, care, and compassion you give to your patients every day.</a:t>
            </a:r>
          </a:p>
          <a:p>
            <a:pPr>
              <a:spcAft>
                <a:spcPts val="2400"/>
              </a:spcAft>
            </a:pPr>
            <a:r>
              <a:rPr lang="en-US" sz="3200" dirty="0"/>
              <a:t>Thank you for helping to make a difference in one of our patient’s or residents' lives.  </a:t>
            </a:r>
          </a:p>
          <a:p>
            <a:endParaRPr lang="en-US" sz="3200" dirty="0"/>
          </a:p>
          <a:p>
            <a:endParaRPr lang="en-US" sz="3200" dirty="0"/>
          </a:p>
        </p:txBody>
      </p:sp>
      <p:pic>
        <p:nvPicPr>
          <p:cNvPr id="4" name="Picture 3">
            <a:extLst>
              <a:ext uri="{FF2B5EF4-FFF2-40B4-BE49-F238E27FC236}">
                <a16:creationId xmlns:a16="http://schemas.microsoft.com/office/drawing/2014/main" id="{99A8BD57-FA0C-CA74-E635-9DFABD378F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638523" y="5002823"/>
            <a:ext cx="2984488" cy="1549884"/>
          </a:xfrm>
          <a:prstGeom prst="rect">
            <a:avLst/>
          </a:prstGeom>
        </p:spPr>
      </p:pic>
    </p:spTree>
    <p:extLst>
      <p:ext uri="{BB962C8B-B14F-4D97-AF65-F5344CB8AC3E}">
        <p14:creationId xmlns:p14="http://schemas.microsoft.com/office/powerpoint/2010/main" val="1745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FB0A-36A4-493E-5903-727B20177B99}"/>
              </a:ext>
            </a:extLst>
          </p:cNvPr>
          <p:cNvSpPr>
            <a:spLocks noGrp="1"/>
          </p:cNvSpPr>
          <p:nvPr>
            <p:ph type="title"/>
          </p:nvPr>
        </p:nvSpPr>
        <p:spPr/>
        <p:txBody>
          <a:bodyPr/>
          <a:lstStyle/>
          <a:p>
            <a:r>
              <a:rPr lang="en-US" dirty="0"/>
              <a:t>What is the Daisy Award? </a:t>
            </a:r>
          </a:p>
        </p:txBody>
      </p:sp>
      <p:sp>
        <p:nvSpPr>
          <p:cNvPr id="3" name="Content Placeholder 2">
            <a:extLst>
              <a:ext uri="{FF2B5EF4-FFF2-40B4-BE49-F238E27FC236}">
                <a16:creationId xmlns:a16="http://schemas.microsoft.com/office/drawing/2014/main" id="{F2B0D1E4-566E-1CD4-4E16-DA5643185CE7}"/>
              </a:ext>
            </a:extLst>
          </p:cNvPr>
          <p:cNvSpPr>
            <a:spLocks noGrp="1"/>
          </p:cNvSpPr>
          <p:nvPr>
            <p:ph idx="1"/>
          </p:nvPr>
        </p:nvSpPr>
        <p:spPr/>
        <p:txBody>
          <a:bodyPr>
            <a:normAutofit fontScale="92500" lnSpcReduction="10000"/>
          </a:bodyPr>
          <a:lstStyle/>
          <a:p>
            <a:r>
              <a:rPr lang="en-US" dirty="0"/>
              <a:t>The Daisy Award, created in honor of Patrick Barnes, allows patients and patients’ families to recognize extraordinary nurses and the contributions that they make every day. </a:t>
            </a:r>
          </a:p>
          <a:p>
            <a:endParaRPr lang="en-US" dirty="0"/>
          </a:p>
          <a:p>
            <a:r>
              <a:rPr lang="en-US" dirty="0"/>
              <a:t>A few days after Patrick Barnes death, his wife came up with the acronym, DAISY, standing for </a:t>
            </a:r>
            <a:r>
              <a:rPr lang="en-US" b="1" dirty="0"/>
              <a:t>Disease Attacking the Immune System. </a:t>
            </a:r>
            <a:r>
              <a:rPr lang="en-US" dirty="0"/>
              <a:t>His family established the award nationally for Extraordinary Nurses to be recognized. </a:t>
            </a:r>
          </a:p>
          <a:p>
            <a:endParaRPr lang="en-US" dirty="0"/>
          </a:p>
          <a:p>
            <a:r>
              <a:rPr lang="en-US" dirty="0"/>
              <a:t>Individuals who have been chosen as a result of their exceptional care, compassion, and dedication to their patients and their profession.</a:t>
            </a:r>
          </a:p>
          <a:p>
            <a:r>
              <a:rPr lang="en-US" dirty="0"/>
              <a:t> </a:t>
            </a:r>
          </a:p>
          <a:p>
            <a:endParaRPr lang="en-US" dirty="0"/>
          </a:p>
        </p:txBody>
      </p:sp>
    </p:spTree>
    <p:extLst>
      <p:ext uri="{BB962C8B-B14F-4D97-AF65-F5344CB8AC3E}">
        <p14:creationId xmlns:p14="http://schemas.microsoft.com/office/powerpoint/2010/main" val="403849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E717-D0E2-1019-AD34-F740EA20C15C}"/>
              </a:ext>
            </a:extLst>
          </p:cNvPr>
          <p:cNvSpPr>
            <a:spLocks noGrp="1"/>
          </p:cNvSpPr>
          <p:nvPr>
            <p:ph type="title"/>
          </p:nvPr>
        </p:nvSpPr>
        <p:spPr>
          <a:xfrm>
            <a:off x="1257300" y="1523090"/>
            <a:ext cx="15773400" cy="1136960"/>
          </a:xfrm>
        </p:spPr>
        <p:txBody>
          <a:bodyPr/>
          <a:lstStyle/>
          <a:p>
            <a:r>
              <a:rPr lang="en-US" dirty="0"/>
              <a:t>Congratulations to our 24 nominees</a:t>
            </a:r>
          </a:p>
        </p:txBody>
      </p:sp>
      <p:sp>
        <p:nvSpPr>
          <p:cNvPr id="3" name="Content Placeholder 2">
            <a:extLst>
              <a:ext uri="{FF2B5EF4-FFF2-40B4-BE49-F238E27FC236}">
                <a16:creationId xmlns:a16="http://schemas.microsoft.com/office/drawing/2014/main" id="{95CE3095-6A68-41CF-6579-DC7BD835A67E}"/>
              </a:ext>
            </a:extLst>
          </p:cNvPr>
          <p:cNvSpPr>
            <a:spLocks noGrp="1"/>
          </p:cNvSpPr>
          <p:nvPr>
            <p:ph sz="half" idx="1"/>
          </p:nvPr>
        </p:nvSpPr>
        <p:spPr>
          <a:xfrm>
            <a:off x="898712" y="3113197"/>
            <a:ext cx="7772400" cy="6825673"/>
          </a:xfrm>
        </p:spPr>
        <p:txBody>
          <a:bodyPr>
            <a:normAutofit/>
          </a:bodyPr>
          <a:lstStyle/>
          <a:p>
            <a:pPr marL="0" indent="0">
              <a:buNone/>
            </a:pPr>
            <a:r>
              <a:rPr lang="en-US" sz="2800" b="1" dirty="0"/>
              <a:t>PHP/IOP</a:t>
            </a:r>
          </a:p>
          <a:p>
            <a:pPr marL="0" indent="0">
              <a:buNone/>
            </a:pPr>
            <a:r>
              <a:rPr lang="en-US" sz="2800" dirty="0"/>
              <a:t>Jennifer Allen –Tampa </a:t>
            </a:r>
          </a:p>
          <a:p>
            <a:pPr marL="0" indent="0">
              <a:buNone/>
            </a:pPr>
            <a:r>
              <a:rPr lang="en-US" sz="2800" dirty="0"/>
              <a:t>Tiffany Capouch – St. Paul </a:t>
            </a:r>
          </a:p>
          <a:p>
            <a:pPr marL="0" indent="0">
              <a:buNone/>
            </a:pPr>
            <a:r>
              <a:rPr lang="en-US" sz="2800" dirty="0"/>
              <a:t>Jessica </a:t>
            </a:r>
            <a:r>
              <a:rPr lang="en-US" sz="2800" dirty="0" err="1"/>
              <a:t>DiGregoria</a:t>
            </a:r>
            <a:r>
              <a:rPr lang="en-US" sz="2800" dirty="0"/>
              <a:t> – Hinsdale </a:t>
            </a:r>
          </a:p>
          <a:p>
            <a:pPr marL="0" indent="0">
              <a:buNone/>
            </a:pPr>
            <a:r>
              <a:rPr lang="en-US" sz="2800" dirty="0"/>
              <a:t>Amanda VonFeldt- Minneapolis </a:t>
            </a:r>
          </a:p>
          <a:p>
            <a:pPr marL="0" indent="0">
              <a:buNone/>
            </a:pPr>
            <a:r>
              <a:rPr lang="en-US" sz="2800" dirty="0"/>
              <a:t>Yakini Moseley –Atlanta </a:t>
            </a:r>
          </a:p>
          <a:p>
            <a:pPr marL="0" indent="0">
              <a:buNone/>
            </a:pPr>
            <a:r>
              <a:rPr lang="en-US" sz="2800" dirty="0"/>
              <a:t>Angelica Murrenus- Brown Deer </a:t>
            </a:r>
          </a:p>
          <a:p>
            <a:pPr marL="0" indent="0">
              <a:buNone/>
            </a:pPr>
            <a:r>
              <a:rPr lang="en-US" sz="2800" dirty="0"/>
              <a:t>Maria </a:t>
            </a:r>
            <a:r>
              <a:rPr lang="en-US" sz="2800" dirty="0" err="1"/>
              <a:t>Vegiuela</a:t>
            </a:r>
            <a:r>
              <a:rPr lang="en-US" sz="2800" dirty="0"/>
              <a:t>- Miami</a:t>
            </a:r>
          </a:p>
          <a:p>
            <a:pPr marL="0" indent="0">
              <a:buNone/>
            </a:pPr>
            <a:endParaRPr lang="en-US" sz="2000" b="1" dirty="0"/>
          </a:p>
          <a:p>
            <a:pPr marL="0" indent="0">
              <a:buNone/>
            </a:pPr>
            <a:endParaRPr lang="en-US" sz="2000" b="1" dirty="0"/>
          </a:p>
          <a:p>
            <a:pPr marL="0" indent="0">
              <a:buNone/>
            </a:pPr>
            <a:endParaRPr lang="en-US" sz="2000" b="1" dirty="0"/>
          </a:p>
        </p:txBody>
      </p:sp>
      <p:sp>
        <p:nvSpPr>
          <p:cNvPr id="4" name="Content Placeholder 3">
            <a:extLst>
              <a:ext uri="{FF2B5EF4-FFF2-40B4-BE49-F238E27FC236}">
                <a16:creationId xmlns:a16="http://schemas.microsoft.com/office/drawing/2014/main" id="{0814AF6A-1CCF-83BA-448F-820161EF3A8D}"/>
              </a:ext>
            </a:extLst>
          </p:cNvPr>
          <p:cNvSpPr>
            <a:spLocks noGrp="1"/>
          </p:cNvSpPr>
          <p:nvPr>
            <p:ph sz="half" idx="2"/>
          </p:nvPr>
        </p:nvSpPr>
        <p:spPr>
          <a:xfrm>
            <a:off x="6347013" y="2571964"/>
            <a:ext cx="9105900" cy="6663113"/>
          </a:xfrm>
        </p:spPr>
        <p:txBody>
          <a:bodyPr>
            <a:normAutofit/>
          </a:bodyPr>
          <a:lstStyle/>
          <a:p>
            <a:pPr marL="0" indent="0">
              <a:buNone/>
            </a:pPr>
            <a:endParaRPr lang="en-US" sz="2800" b="1" dirty="0"/>
          </a:p>
          <a:p>
            <a:pPr marL="0" indent="0">
              <a:buNone/>
            </a:pPr>
            <a:r>
              <a:rPr lang="en-US" sz="2800" b="1" dirty="0"/>
              <a:t>Residential</a:t>
            </a:r>
          </a:p>
          <a:p>
            <a:pPr marL="0" indent="0">
              <a:buNone/>
            </a:pPr>
            <a:r>
              <a:rPr lang="en-US" sz="2800" dirty="0"/>
              <a:t>Jenny Fisher- Oconomowoc</a:t>
            </a:r>
          </a:p>
          <a:p>
            <a:pPr marL="0" indent="0">
              <a:buNone/>
            </a:pPr>
            <a:r>
              <a:rPr lang="en-US" sz="2800" dirty="0"/>
              <a:t>Hallie Hartman- Brown Deer</a:t>
            </a:r>
          </a:p>
          <a:p>
            <a:pPr marL="0" indent="0">
              <a:buNone/>
            </a:pPr>
            <a:r>
              <a:rPr lang="en-US" sz="2800" dirty="0"/>
              <a:t>Morgan Luedtke- Oconomowoc </a:t>
            </a:r>
          </a:p>
          <a:p>
            <a:pPr marL="0" indent="0">
              <a:buNone/>
            </a:pPr>
            <a:endParaRPr lang="en-US" sz="2800" b="1" dirty="0"/>
          </a:p>
          <a:p>
            <a:pPr marL="0" indent="0">
              <a:buNone/>
            </a:pPr>
            <a:r>
              <a:rPr lang="en-US" sz="2800" b="1" dirty="0"/>
              <a:t>Admissions RNs</a:t>
            </a:r>
          </a:p>
          <a:p>
            <a:pPr marL="0" indent="0">
              <a:buNone/>
            </a:pPr>
            <a:r>
              <a:rPr lang="en-US" sz="2800" dirty="0"/>
              <a:t>Jill Beaty</a:t>
            </a:r>
          </a:p>
          <a:p>
            <a:pPr marL="0" indent="0">
              <a:buNone/>
            </a:pPr>
            <a:endParaRPr lang="en-US" sz="2000" b="1" dirty="0"/>
          </a:p>
        </p:txBody>
      </p:sp>
      <p:sp>
        <p:nvSpPr>
          <p:cNvPr id="5" name="TextBox 4">
            <a:extLst>
              <a:ext uri="{FF2B5EF4-FFF2-40B4-BE49-F238E27FC236}">
                <a16:creationId xmlns:a16="http://schemas.microsoft.com/office/drawing/2014/main" id="{FAAEB193-C8FC-0488-3179-59605763453E}"/>
              </a:ext>
            </a:extLst>
          </p:cNvPr>
          <p:cNvSpPr txBox="1"/>
          <p:nvPr/>
        </p:nvSpPr>
        <p:spPr>
          <a:xfrm>
            <a:off x="11689977" y="2885186"/>
            <a:ext cx="5878606" cy="6124754"/>
          </a:xfrm>
          <a:prstGeom prst="rect">
            <a:avLst/>
          </a:prstGeom>
          <a:noFill/>
        </p:spPr>
        <p:txBody>
          <a:bodyPr wrap="square" rtlCol="0">
            <a:spAutoFit/>
          </a:bodyPr>
          <a:lstStyle/>
          <a:p>
            <a:pPr marL="0" indent="0">
              <a:buNone/>
            </a:pPr>
            <a:r>
              <a:rPr lang="en-US" sz="2800" b="1" dirty="0"/>
              <a:t>Inpatient 		</a:t>
            </a:r>
          </a:p>
          <a:p>
            <a:pPr marL="0" indent="0">
              <a:buNone/>
            </a:pPr>
            <a:r>
              <a:rPr lang="en-US" sz="2800" dirty="0"/>
              <a:t>Abby Bilas- West Allis</a:t>
            </a:r>
          </a:p>
          <a:p>
            <a:pPr marL="0" indent="0">
              <a:buNone/>
            </a:pPr>
            <a:r>
              <a:rPr lang="en-US" sz="2800" dirty="0"/>
              <a:t>Maggie Nielson- West Allis</a:t>
            </a:r>
          </a:p>
          <a:p>
            <a:pPr marL="0" indent="0">
              <a:buNone/>
            </a:pPr>
            <a:r>
              <a:rPr lang="en-US" sz="2800" dirty="0"/>
              <a:t>Eve Brown- West Allis</a:t>
            </a:r>
          </a:p>
          <a:p>
            <a:pPr marL="0" indent="0">
              <a:buNone/>
            </a:pPr>
            <a:r>
              <a:rPr lang="en-US" sz="2800" dirty="0"/>
              <a:t>Ernest Colburn- West Allis</a:t>
            </a:r>
          </a:p>
          <a:p>
            <a:pPr marL="0" indent="0">
              <a:buNone/>
            </a:pPr>
            <a:r>
              <a:rPr lang="en-US" sz="2800" dirty="0"/>
              <a:t>Alex </a:t>
            </a:r>
            <a:r>
              <a:rPr lang="en-US" sz="2800" dirty="0" err="1"/>
              <a:t>Rolph</a:t>
            </a:r>
            <a:r>
              <a:rPr lang="en-US" sz="2800" dirty="0"/>
              <a:t>- West Allis</a:t>
            </a:r>
          </a:p>
          <a:p>
            <a:pPr marL="0" indent="0">
              <a:buNone/>
            </a:pPr>
            <a:r>
              <a:rPr lang="en-US" sz="2800" dirty="0"/>
              <a:t>Robyn Schultz- West Allis</a:t>
            </a:r>
          </a:p>
          <a:p>
            <a:pPr marL="0" indent="0">
              <a:buNone/>
            </a:pPr>
            <a:r>
              <a:rPr lang="en-US" sz="2800" dirty="0"/>
              <a:t>Erionna Smith- West Allis</a:t>
            </a:r>
          </a:p>
          <a:p>
            <a:pPr marL="0" indent="0">
              <a:buNone/>
            </a:pPr>
            <a:r>
              <a:rPr lang="en-US" sz="2800" dirty="0"/>
              <a:t>Melissa Hansen- Brown Deer</a:t>
            </a:r>
          </a:p>
          <a:p>
            <a:pPr marL="0" indent="0">
              <a:buNone/>
            </a:pPr>
            <a:r>
              <a:rPr lang="en-US" sz="2800" dirty="0"/>
              <a:t>Alexis Mitchell- Brown Deer</a:t>
            </a:r>
          </a:p>
          <a:p>
            <a:pPr marL="0" indent="0">
              <a:buNone/>
            </a:pPr>
            <a:r>
              <a:rPr lang="en-US" sz="2800" dirty="0"/>
              <a:t>Kelsey Minton- Brown Deer</a:t>
            </a:r>
          </a:p>
          <a:p>
            <a:pPr marL="0" indent="0">
              <a:buNone/>
            </a:pPr>
            <a:r>
              <a:rPr lang="en-US" sz="2800" dirty="0" err="1"/>
              <a:t>Barbarah</a:t>
            </a:r>
            <a:r>
              <a:rPr lang="en-US" sz="2800" dirty="0"/>
              <a:t> </a:t>
            </a:r>
            <a:r>
              <a:rPr lang="en-US" sz="2800" dirty="0" err="1"/>
              <a:t>Kibrige</a:t>
            </a:r>
            <a:r>
              <a:rPr lang="en-US" sz="2800" dirty="0"/>
              <a:t>- Brown Deer</a:t>
            </a:r>
          </a:p>
          <a:p>
            <a:pPr marL="0" indent="0">
              <a:buNone/>
            </a:pPr>
            <a:r>
              <a:rPr lang="en-US" sz="2800" dirty="0"/>
              <a:t>Ashley Schwoegler- Oconomowoc</a:t>
            </a:r>
          </a:p>
          <a:p>
            <a:pPr marL="0" indent="0">
              <a:buNone/>
            </a:pPr>
            <a:r>
              <a:rPr lang="en-US" sz="2800" dirty="0"/>
              <a:t>Alexander Widenski- Oconomowoc </a:t>
            </a:r>
          </a:p>
        </p:txBody>
      </p:sp>
    </p:spTree>
    <p:extLst>
      <p:ext uri="{BB962C8B-B14F-4D97-AF65-F5344CB8AC3E}">
        <p14:creationId xmlns:p14="http://schemas.microsoft.com/office/powerpoint/2010/main" val="177564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2AC-36A1-7965-36F9-F4677B199777}"/>
              </a:ext>
            </a:extLst>
          </p:cNvPr>
          <p:cNvSpPr>
            <a:spLocks noGrp="1"/>
          </p:cNvSpPr>
          <p:nvPr>
            <p:ph type="title"/>
          </p:nvPr>
        </p:nvSpPr>
        <p:spPr/>
        <p:txBody>
          <a:bodyPr/>
          <a:lstStyle/>
          <a:p>
            <a:r>
              <a:rPr lang="en-US" dirty="0"/>
              <a:t>Committee Review Process	</a:t>
            </a:r>
          </a:p>
        </p:txBody>
      </p:sp>
      <p:sp>
        <p:nvSpPr>
          <p:cNvPr id="3" name="Content Placeholder 2">
            <a:extLst>
              <a:ext uri="{FF2B5EF4-FFF2-40B4-BE49-F238E27FC236}">
                <a16:creationId xmlns:a16="http://schemas.microsoft.com/office/drawing/2014/main" id="{7AF7DEFB-DDE5-77D9-2947-C94850B8BE23}"/>
              </a:ext>
            </a:extLst>
          </p:cNvPr>
          <p:cNvSpPr>
            <a:spLocks noGrp="1"/>
          </p:cNvSpPr>
          <p:nvPr>
            <p:ph idx="1"/>
          </p:nvPr>
        </p:nvSpPr>
        <p:spPr/>
        <p:txBody>
          <a:bodyPr/>
          <a:lstStyle/>
          <a:p>
            <a:r>
              <a:rPr lang="en-US" dirty="0"/>
              <a:t>Rogers internal committee consists of 17 members all from </a:t>
            </a:r>
            <a:r>
              <a:rPr lang="en-US"/>
              <a:t>various disciplines. </a:t>
            </a:r>
            <a:endParaRPr lang="en-US" dirty="0"/>
          </a:p>
          <a:p>
            <a:r>
              <a:rPr lang="en-US" dirty="0"/>
              <a:t>Voting Process:</a:t>
            </a:r>
          </a:p>
          <a:p>
            <a:pPr marL="571500" indent="-571500">
              <a:buFont typeface="Wingdings" panose="05000000000000000000" pitchFamily="2" charset="2"/>
              <a:buChar char="§"/>
            </a:pPr>
            <a:r>
              <a:rPr lang="en-US" dirty="0"/>
              <a:t>Information related to employee name, location and programs are removed from the nomination.</a:t>
            </a:r>
          </a:p>
          <a:p>
            <a:pPr marL="571500" indent="-571500">
              <a:buFont typeface="Wingdings" panose="05000000000000000000" pitchFamily="2" charset="2"/>
              <a:buChar char="§"/>
            </a:pPr>
            <a:r>
              <a:rPr lang="en-US" dirty="0"/>
              <a:t>The team is asked to vote for their top 5</a:t>
            </a:r>
          </a:p>
          <a:p>
            <a:pPr marL="571500" indent="-571500">
              <a:buFont typeface="Wingdings" panose="05000000000000000000" pitchFamily="2" charset="2"/>
              <a:buChar char="§"/>
            </a:pPr>
            <a:r>
              <a:rPr lang="en-US" dirty="0"/>
              <a:t>Re-vote as needed to narrow down the top three.</a:t>
            </a:r>
          </a:p>
          <a:p>
            <a:endParaRPr lang="en-US" dirty="0"/>
          </a:p>
        </p:txBody>
      </p:sp>
    </p:spTree>
    <p:extLst>
      <p:ext uri="{BB962C8B-B14F-4D97-AF65-F5344CB8AC3E}">
        <p14:creationId xmlns:p14="http://schemas.microsoft.com/office/powerpoint/2010/main" val="315823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story (3</a:t>
            </a:r>
            <a:r>
              <a:rPr lang="en-US" baseline="30000" dirty="0"/>
              <a:t>rd</a:t>
            </a:r>
            <a:r>
              <a:rPr lang="en-US" dirty="0"/>
              <a:t> Place)-Peer Nomination</a:t>
            </a:r>
            <a:br>
              <a:rPr lang="en-US" dirty="0"/>
            </a:br>
            <a:r>
              <a:rPr lang="en-US" dirty="0"/>
              <a:t>Jill Beaty-Oconomowoc Admissions</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a:normAutofit/>
          </a:bodyPr>
          <a:lstStyle/>
          <a:p>
            <a:r>
              <a:rPr lang="en-US" sz="2800" dirty="0">
                <a:latin typeface="Calibri" panose="020F0502020204030204" pitchFamily="34" charset="0"/>
                <a:ea typeface="Times New Roman" panose="02020603050405020304" pitchFamily="18" charset="0"/>
              </a:rPr>
              <a:t> Jill Beaty is the glue that holds so many things together both for admissions as well as any RN needs. She is well liked and trusted by not only her Rogers Co-workers in admissions, the units, and by providers but also by staff from other organizations (Children’s WI, OMH, Mansfield, Waukesha Mem, primary care, groups from across the country, </a:t>
            </a:r>
            <a:r>
              <a:rPr lang="en-US" sz="2800" dirty="0" err="1">
                <a:latin typeface="Calibri" panose="020F0502020204030204" pitchFamily="34" charset="0"/>
                <a:ea typeface="Times New Roman" panose="02020603050405020304" pitchFamily="18" charset="0"/>
              </a:rPr>
              <a:t>etc</a:t>
            </a:r>
            <a:r>
              <a:rPr lang="en-US" sz="2800" dirty="0">
                <a:latin typeface="Calibri" panose="020F0502020204030204" pitchFamily="34" charset="0"/>
                <a:ea typeface="Times New Roman" panose="02020603050405020304" pitchFamily="18" charset="0"/>
              </a:rPr>
              <a:t>). Outside organizations know Jill by name and they ask for her directly. She is an exemplary employee and puts her heart into every patient and family she works with. I have countless examples of how Jill has gone above and beyond to allow patients access to care. A recent example is a Rogers patient that was sent out for medical clearance and there was confusion from the ER on the patient transfer back to Rogers. The ER was getting frustrated, but Jill worked with the ER and all 3 campuses to find this patient a bed immediately. Another example was a patient over at Children’s WI that was hospitalized for an eating disorder. The patient had many complex symptoms, so Jill worked with Children’s WI staff and Rogers providers to ensure a quick transfer to Rogers. Every day Jill navigates difficult and complex patient situations to allow patients to access any level of care at Rogers. Jill is also actively engaged in improvement projects and is always looking to improve the patient/family experience. I have worked with Jill in many ways during my time at Rogers and I am always impressed at her ethics, hard work, passion, and heart.</a:t>
            </a:r>
            <a:endParaRPr lang="en-US" sz="2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spTree>
    <p:extLst>
      <p:ext uri="{BB962C8B-B14F-4D97-AF65-F5344CB8AC3E}">
        <p14:creationId xmlns:p14="http://schemas.microsoft.com/office/powerpoint/2010/main" val="299842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patient story (2</a:t>
            </a:r>
            <a:r>
              <a:rPr lang="en-US" baseline="30000" dirty="0"/>
              <a:t>nd</a:t>
            </a:r>
            <a:r>
              <a:rPr lang="en-US" dirty="0"/>
              <a:t> place)</a:t>
            </a:r>
            <a:br>
              <a:rPr lang="en-US" dirty="0"/>
            </a:br>
            <a:r>
              <a:rPr lang="en-US" dirty="0"/>
              <a:t>Alexis Mitchell-Brown Deer Inpatient </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a:normAutofit fontScale="92500"/>
          </a:bodyPr>
          <a:lstStyle/>
          <a:p>
            <a:r>
              <a:rPr lang="en-US" sz="2800" dirty="0">
                <a:latin typeface="Calibri" panose="020F0502020204030204" pitchFamily="34" charset="0"/>
                <a:ea typeface="Times New Roman" panose="02020603050405020304" pitchFamily="18" charset="0"/>
              </a:rPr>
              <a:t>I was inpatient at Rogers for two weeks and throughout this time I was blessed to meet the world’s coolest nurse, Alexis. My last night at Rogers was very difficult for me because my depression was still so heavy. I was honestly afraid of how I would be able to survive and continue my life outside of the hospital because my dark thoughts can be so intense. Alexis took a considerable amount of time to sit with me and have a very important conversation with me. She helped me so much that night even though I wasn’t technically on her patients list for the night. The compassion, caring, and understanding that Alexis demonstrated during my stay at Rogers was truly amazing. I literally don’t have enough words to describe how much her care meant to me. I have had experience with many different staff members through inpatient stays and I have never met someone so hardworking and genuinely caring. It is so obvious how much she puts her heart into her job, and it is wonderful. The world needs more people like Alexis! It takes a very strong person to do the job she does, and she is perfect for that role. Even when she works long hours, she is still able to deliver genuine care and compassion to every patient. I genuinely don’t know if I would have had the ability to make a safe choice when I left the hospital without her powerful words and care. Alexis, thank you for saving my life. I am able to find a spark of hope in the words that she spoke to me. Through the battle of depression, it can be hard to see the value in yourself. Alexis gave me some important reminders of just how valuable my life is. I will let those words help me to continue to push through life even though it is so very hard.  </a:t>
            </a:r>
            <a:endParaRPr lang="en-US" sz="2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spTree>
    <p:extLst>
      <p:ext uri="{BB962C8B-B14F-4D97-AF65-F5344CB8AC3E}">
        <p14:creationId xmlns:p14="http://schemas.microsoft.com/office/powerpoint/2010/main" val="400340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patient’s own words : WINNER!</a:t>
            </a:r>
            <a:br>
              <a:rPr lang="en-US" dirty="0"/>
            </a:br>
            <a:r>
              <a:rPr lang="en-US" dirty="0"/>
              <a:t>Amanda VonFeldt-Minneapolis PHP</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a:normAutofit/>
          </a:bodyPr>
          <a:lstStyle/>
          <a:p>
            <a:r>
              <a:rPr lang="en-US" sz="2800" dirty="0">
                <a:latin typeface="Calibri" panose="020F0502020204030204" pitchFamily="34" charset="0"/>
                <a:ea typeface="Times New Roman" panose="02020603050405020304" pitchFamily="18" charset="0"/>
              </a:rPr>
              <a:t>Amanda made herself very approachable just from my beginning intake. I felt very comfortable around her and she was always available when I needed her. She made sure to help me understand how my medical health is also as important as my mental health and was able to get me to understand how I need to take care of myself physically. When I needed urgent outside medical care, she made sure that she had all the paperwork ready to go for the clinic and she made sure to call ahead to the clinic so that everyone was on the same page on what is going on and really stressed to the providers on how she would like there to be communication after the visit. This doesn’t happen too often. The amount of energy and work that Amanda put in to make sure that the medical transfer of care was smooth and that everyone was informed was more than I’ve seen from any other nurse in any other program. She is very good at addressing both the physical and mental health concerns in a kind and compassionate way and really comes from a place of understanding. My treatment would not be as successful as it was without her being a part of my treatment team. I was able to address important concerns that I didn’t feel comfortable with anyone else</a:t>
            </a:r>
            <a:endParaRPr lang="en-US" sz="2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spTree>
    <p:extLst>
      <p:ext uri="{BB962C8B-B14F-4D97-AF65-F5344CB8AC3E}">
        <p14:creationId xmlns:p14="http://schemas.microsoft.com/office/powerpoint/2010/main" val="65749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238051-3F9D-F127-B76D-6A2E614346D4}"/>
              </a:ext>
            </a:extLst>
          </p:cNvPr>
          <p:cNvPicPr>
            <a:picLocks noChangeAspect="1"/>
          </p:cNvPicPr>
          <p:nvPr/>
        </p:nvPicPr>
        <p:blipFill>
          <a:blip r:embed="rId3"/>
          <a:stretch>
            <a:fillRect/>
          </a:stretch>
        </p:blipFill>
        <p:spPr>
          <a:xfrm flipH="1">
            <a:off x="12803489" y="6332561"/>
            <a:ext cx="4706587" cy="3184300"/>
          </a:xfrm>
          <a:prstGeom prst="rect">
            <a:avLst/>
          </a:prstGeom>
        </p:spPr>
      </p:pic>
      <p:sp>
        <p:nvSpPr>
          <p:cNvPr id="4" name="Title 3">
            <a:extLst>
              <a:ext uri="{FF2B5EF4-FFF2-40B4-BE49-F238E27FC236}">
                <a16:creationId xmlns:a16="http://schemas.microsoft.com/office/drawing/2014/main" id="{98770B85-6DD4-274D-0491-E0CDDC13F931}"/>
              </a:ext>
            </a:extLst>
          </p:cNvPr>
          <p:cNvSpPr>
            <a:spLocks noGrp="1"/>
          </p:cNvSpPr>
          <p:nvPr>
            <p:ph type="title"/>
          </p:nvPr>
        </p:nvSpPr>
        <p:spPr/>
        <p:txBody>
          <a:bodyPr/>
          <a:lstStyle/>
          <a:p>
            <a:r>
              <a:rPr lang="en-US" dirty="0"/>
              <a:t>Congratulations!</a:t>
            </a:r>
          </a:p>
        </p:txBody>
      </p:sp>
      <p:sp>
        <p:nvSpPr>
          <p:cNvPr id="11" name="Text Placeholder 10">
            <a:extLst>
              <a:ext uri="{FF2B5EF4-FFF2-40B4-BE49-F238E27FC236}">
                <a16:creationId xmlns:a16="http://schemas.microsoft.com/office/drawing/2014/main" id="{4B9E2846-C4CB-B954-F474-6ED1B03BC3C5}"/>
              </a:ext>
            </a:extLst>
          </p:cNvPr>
          <p:cNvSpPr>
            <a:spLocks noGrp="1"/>
          </p:cNvSpPr>
          <p:nvPr>
            <p:ph type="body" sz="half" idx="2"/>
          </p:nvPr>
        </p:nvSpPr>
        <p:spPr/>
        <p:txBody>
          <a:bodyPr/>
          <a:lstStyle/>
          <a:p>
            <a:r>
              <a:rPr lang="en-US" dirty="0"/>
              <a:t>Amanda Von Feldt work in Minneapolis at our PHP/IOP programs. </a:t>
            </a:r>
          </a:p>
        </p:txBody>
      </p:sp>
      <p:pic>
        <p:nvPicPr>
          <p:cNvPr id="8" name="Picture 7">
            <a:extLst>
              <a:ext uri="{FF2B5EF4-FFF2-40B4-BE49-F238E27FC236}">
                <a16:creationId xmlns:a16="http://schemas.microsoft.com/office/drawing/2014/main" id="{F74D38A2-1C86-D578-77BC-989FA4536CE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48012" y="1276443"/>
            <a:ext cx="2984488" cy="1549884"/>
          </a:xfrm>
          <a:prstGeom prst="rect">
            <a:avLst/>
          </a:prstGeom>
        </p:spPr>
      </p:pic>
      <p:pic>
        <p:nvPicPr>
          <p:cNvPr id="7" name="Content Placeholder 6">
            <a:extLst>
              <a:ext uri="{FF2B5EF4-FFF2-40B4-BE49-F238E27FC236}">
                <a16:creationId xmlns:a16="http://schemas.microsoft.com/office/drawing/2014/main" id="{6987D23F-9156-0F68-3B61-675A7B7CAAA2}"/>
              </a:ext>
            </a:extLst>
          </p:cNvPr>
          <p:cNvPicPr>
            <a:picLocks noGrp="1" noChangeAspect="1"/>
          </p:cNvPicPr>
          <p:nvPr>
            <p:ph idx="1"/>
          </p:nvPr>
        </p:nvPicPr>
        <p:blipFill>
          <a:blip r:embed="rId6"/>
          <a:stretch>
            <a:fillRect/>
          </a:stretch>
        </p:blipFill>
        <p:spPr>
          <a:xfrm>
            <a:off x="7038109" y="1276443"/>
            <a:ext cx="5765380" cy="6939302"/>
          </a:xfrm>
        </p:spPr>
      </p:pic>
    </p:spTree>
    <p:extLst>
      <p:ext uri="{BB962C8B-B14F-4D97-AF65-F5344CB8AC3E}">
        <p14:creationId xmlns:p14="http://schemas.microsoft.com/office/powerpoint/2010/main" val="59340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A7CABAFF-1844-D2DE-A1C0-6D9C5A6190AD}"/>
              </a:ext>
            </a:extLst>
          </p:cNvPr>
          <p:cNvGraphicFramePr>
            <a:graphicFrameLocks noChangeAspect="1"/>
          </p:cNvGraphicFramePr>
          <p:nvPr>
            <p:extLst>
              <p:ext uri="{D42A27DB-BD31-4B8C-83A1-F6EECF244321}">
                <p14:modId xmlns:p14="http://schemas.microsoft.com/office/powerpoint/2010/main" val="951979836"/>
              </p:ext>
            </p:extLst>
          </p:nvPr>
        </p:nvGraphicFramePr>
        <p:xfrm>
          <a:off x="2584378" y="223783"/>
          <a:ext cx="13119244" cy="9839433"/>
        </p:xfrm>
        <a:graphic>
          <a:graphicData uri="http://schemas.openxmlformats.org/presentationml/2006/ole">
            <mc:AlternateContent xmlns:mc="http://schemas.openxmlformats.org/markup-compatibility/2006">
              <mc:Choice xmlns:v="urn:schemas-microsoft-com:vml" Requires="v">
                <p:oleObj name="Presentation" r:id="rId2" imgW="4572180" imgH="3429103" progId="PowerPoint.Show.12">
                  <p:embed/>
                </p:oleObj>
              </mc:Choice>
              <mc:Fallback>
                <p:oleObj name="Presentation" r:id="rId2" imgW="4572180" imgH="3429103" progId="PowerPoint.Show.12">
                  <p:embed/>
                  <p:pic>
                    <p:nvPicPr>
                      <p:cNvPr id="2" name="Object 1">
                        <a:hlinkClick r:id="" action="ppaction://ole?verb=0"/>
                        <a:extLst>
                          <a:ext uri="{FF2B5EF4-FFF2-40B4-BE49-F238E27FC236}">
                            <a16:creationId xmlns:a16="http://schemas.microsoft.com/office/drawing/2014/main" id="{A7CABAFF-1844-D2DE-A1C0-6D9C5A6190AD}"/>
                          </a:ext>
                        </a:extLst>
                      </p:cNvPr>
                      <p:cNvPicPr/>
                      <p:nvPr/>
                    </p:nvPicPr>
                    <p:blipFill>
                      <a:blip r:embed="rId3"/>
                      <a:stretch>
                        <a:fillRect/>
                      </a:stretch>
                    </p:blipFill>
                    <p:spPr>
                      <a:xfrm>
                        <a:off x="2584378" y="223783"/>
                        <a:ext cx="13119244" cy="9839433"/>
                      </a:xfrm>
                      <a:prstGeom prst="rect">
                        <a:avLst/>
                      </a:prstGeom>
                    </p:spPr>
                  </p:pic>
                </p:oleObj>
              </mc:Fallback>
            </mc:AlternateContent>
          </a:graphicData>
        </a:graphic>
      </p:graphicFrame>
    </p:spTree>
    <p:extLst>
      <p:ext uri="{BB962C8B-B14F-4D97-AF65-F5344CB8AC3E}">
        <p14:creationId xmlns:p14="http://schemas.microsoft.com/office/powerpoint/2010/main" val="386545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gers Behavioral Health">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2237</Words>
  <Application>Microsoft Office PowerPoint</Application>
  <PresentationFormat>Custom</PresentationFormat>
  <Paragraphs>111</Paragraphs>
  <Slides>16</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Lucida Sans</vt:lpstr>
      <vt:lpstr>Wingdings</vt:lpstr>
      <vt:lpstr>Office Theme</vt:lpstr>
      <vt:lpstr>Presentation</vt:lpstr>
      <vt:lpstr>The DAISY Award  for Extraordinary Nurses</vt:lpstr>
      <vt:lpstr>What is the Daisy Award? </vt:lpstr>
      <vt:lpstr>Congratulations to our 24 nominees</vt:lpstr>
      <vt:lpstr>Committee Review Process </vt:lpstr>
      <vt:lpstr>Nomination story (3rd Place)-Peer Nomination Jill Beaty-Oconomowoc Admissions</vt:lpstr>
      <vt:lpstr>Nomination; patient story (2nd place) Alexis Mitchell-Brown Deer Inpatient </vt:lpstr>
      <vt:lpstr>Nomination; patient’s own words : WINNER! Amanda VonFeldt-Minneapolis PHP</vt:lpstr>
      <vt:lpstr>Congratulations!</vt:lpstr>
      <vt:lpstr>PowerPoint Presentation</vt:lpstr>
      <vt:lpstr>Portfolio and award pin</vt:lpstr>
      <vt:lpstr>“Healer’s Touch” sculpture</vt:lpstr>
      <vt:lpstr>Cinnamon rolls</vt:lpstr>
      <vt:lpstr>Banner</vt:lpstr>
      <vt:lpstr>Online spotlight</vt:lpstr>
      <vt:lpstr>Thank you </vt:lpstr>
      <vt:lpstr>Nurses make a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LepienMuller, Ruth</dc:creator>
  <cp:lastModifiedBy>Dickinson, Hilary</cp:lastModifiedBy>
  <cp:revision>38</cp:revision>
  <cp:lastPrinted>2023-01-11T20:34:38Z</cp:lastPrinted>
  <dcterms:created xsi:type="dcterms:W3CDTF">2020-01-16T19:40:40Z</dcterms:created>
  <dcterms:modified xsi:type="dcterms:W3CDTF">2023-01-18T02:36:45Z</dcterms:modified>
</cp:coreProperties>
</file>