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71" r:id="rId2"/>
    <p:sldId id="274" r:id="rId3"/>
    <p:sldId id="258" r:id="rId4"/>
    <p:sldId id="273" r:id="rId5"/>
    <p:sldId id="275" r:id="rId6"/>
    <p:sldId id="259" r:id="rId7"/>
    <p:sldId id="276" r:id="rId8"/>
    <p:sldId id="262" r:id="rId9"/>
    <p:sldId id="277" r:id="rId10"/>
    <p:sldId id="278" r:id="rId11"/>
    <p:sldId id="281" r:id="rId12"/>
    <p:sldId id="279" r:id="rId13"/>
    <p:sldId id="265" r:id="rId14"/>
  </p:sldIdLst>
  <p:sldSz cx="18288000" cy="10287000"/>
  <p:notesSz cx="9144000" cy="6858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099B0"/>
    <a:srgbClr val="6A86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F94656-C0A1-404A-B922-60223509F7E1}" v="1" dt="2022-09-15T20:19:11.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57" autoAdjust="0"/>
  </p:normalViewPr>
  <p:slideViewPr>
    <p:cSldViewPr snapToGrid="0">
      <p:cViewPr varScale="1">
        <p:scale>
          <a:sx n="41" d="100"/>
          <a:sy n="41" d="100"/>
        </p:scale>
        <p:origin x="820" y="32"/>
      </p:cViewPr>
      <p:guideLst/>
    </p:cSldViewPr>
  </p:slideViewPr>
  <p:notesTextViewPr>
    <p:cViewPr>
      <p:scale>
        <a:sx n="1" d="1"/>
        <a:sy n="1" d="1"/>
      </p:scale>
      <p:origin x="0" y="0"/>
    </p:cViewPr>
  </p:notesTextViewPr>
  <p:notesViewPr>
    <p:cSldViewPr snapToGrid="0">
      <p:cViewPr varScale="1">
        <p:scale>
          <a:sx n="81" d="100"/>
          <a:sy n="81" d="100"/>
        </p:scale>
        <p:origin x="214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BA9292-C05A-4569-8B4A-58920E838C10}"/>
              </a:ext>
            </a:extLst>
          </p:cNvPr>
          <p:cNvSpPr>
            <a:spLocks noGrp="1"/>
          </p:cNvSpPr>
          <p:nvPr>
            <p:ph type="hdr" sz="quarter"/>
          </p:nvPr>
        </p:nvSpPr>
        <p:spPr>
          <a:xfrm>
            <a:off x="0" y="0"/>
            <a:ext cx="3962400" cy="344091"/>
          </a:xfrm>
          <a:prstGeom prst="rect">
            <a:avLst/>
          </a:prstGeom>
        </p:spPr>
        <p:txBody>
          <a:bodyPr vert="horz" lIns="91440" tIns="45720" rIns="91440" bIns="45720" rtlCol="0" anchor="ctr"/>
          <a:lstStyle>
            <a:lvl1pPr algn="l">
              <a:defRPr sz="1200"/>
            </a:lvl1pPr>
          </a:lstStyle>
          <a:p>
            <a:endParaRPr lang="en-US" sz="105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0B3F4DD-EAA2-4061-A91B-70D3E2A51D7A}"/>
              </a:ext>
            </a:extLst>
          </p:cNvPr>
          <p:cNvSpPr>
            <a:spLocks noGrp="1"/>
          </p:cNvSpPr>
          <p:nvPr>
            <p:ph type="dt" sz="quarter" idx="1"/>
          </p:nvPr>
        </p:nvSpPr>
        <p:spPr>
          <a:xfrm>
            <a:off x="5179484" y="0"/>
            <a:ext cx="3962400" cy="344091"/>
          </a:xfrm>
          <a:prstGeom prst="rect">
            <a:avLst/>
          </a:prstGeom>
        </p:spPr>
        <p:txBody>
          <a:bodyPr vert="horz" lIns="91440" tIns="45720" rIns="91440" bIns="45720" rtlCol="0" anchor="ctr"/>
          <a:lstStyle>
            <a:lvl1pPr algn="r">
              <a:defRPr sz="1200"/>
            </a:lvl1pPr>
          </a:lstStyle>
          <a:p>
            <a:r>
              <a:rPr lang="en-US" sz="1050" dirty="0">
                <a:latin typeface="Arial" panose="020B0604020202020204" pitchFamily="34" charset="0"/>
                <a:cs typeface="Arial" panose="020B0604020202020204" pitchFamily="34" charset="0"/>
              </a:rPr>
              <a:t>Rogers Behavioral Health</a:t>
            </a:r>
          </a:p>
        </p:txBody>
      </p:sp>
      <p:sp>
        <p:nvSpPr>
          <p:cNvPr id="4" name="Footer Placeholder 3">
            <a:extLst>
              <a:ext uri="{FF2B5EF4-FFF2-40B4-BE49-F238E27FC236}">
                <a16:creationId xmlns:a16="http://schemas.microsoft.com/office/drawing/2014/main" id="{C92E8DB6-24C6-4DAD-BDD9-9BCAFB1CB850}"/>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ctr"/>
          <a:lstStyle>
            <a:lvl1pPr algn="l">
              <a:defRPr sz="1200"/>
            </a:lvl1pPr>
          </a:lstStyle>
          <a:p>
            <a:endParaRPr lang="en-US" sz="105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AE9C424-B184-4048-A3FC-E0B8674F2E64}"/>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ctr"/>
          <a:lstStyle>
            <a:lvl1pPr algn="r">
              <a:defRPr sz="1200"/>
            </a:lvl1pPr>
          </a:lstStyle>
          <a:p>
            <a:fld id="{5307505C-2CA1-4B94-B181-CFC2872864F3}" type="slidenum">
              <a:rPr lang="en-US" sz="1050" smtClean="0">
                <a:latin typeface="Arial" panose="020B0604020202020204" pitchFamily="34" charset="0"/>
                <a:cs typeface="Arial" panose="020B0604020202020204" pitchFamily="34" charset="0"/>
              </a:rPr>
              <a:t>‹#›</a:t>
            </a:fld>
            <a:endParaRPr lang="en-US" sz="10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625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C5FBA91-1625-4C2E-908C-273B22BBA31F}" type="datetimeFigureOut">
              <a:rPr lang="en-US" smtClean="0"/>
              <a:t>9/19/2022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0EFCBAD-051D-4DE6-9030-9F6B29B5F3A9}" type="slidenum">
              <a:rPr lang="en-US" smtClean="0"/>
              <a:t>‹#›</a:t>
            </a:fld>
            <a:endParaRPr lang="en-US"/>
          </a:p>
        </p:txBody>
      </p:sp>
    </p:spTree>
    <p:extLst>
      <p:ext uri="{BB962C8B-B14F-4D97-AF65-F5344CB8AC3E}">
        <p14:creationId xmlns:p14="http://schemas.microsoft.com/office/powerpoint/2010/main" val="2191396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*Welcome everyone to the DAISY presentation and let them know that you are excited to celebrate an Honoree today</a:t>
            </a:r>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1</a:t>
            </a:fld>
            <a:endParaRPr lang="en-US"/>
          </a:p>
        </p:txBody>
      </p:sp>
    </p:spTree>
    <p:extLst>
      <p:ext uri="{BB962C8B-B14F-4D97-AF65-F5344CB8AC3E}">
        <p14:creationId xmlns:p14="http://schemas.microsoft.com/office/powerpoint/2010/main" val="3282251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*Read Slide</a:t>
            </a:r>
          </a:p>
          <a:p>
            <a:r>
              <a:rPr lang="en-US" b="1" dirty="0"/>
              <a:t>*Invite the honoree to send in a picture for their online spotlight</a:t>
            </a:r>
          </a:p>
          <a:p>
            <a:r>
              <a:rPr lang="en-US" b="1" dirty="0"/>
              <a:t>*let them know if you will be sharing their story on social media, in the facility, etc. </a:t>
            </a:r>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10</a:t>
            </a:fld>
            <a:endParaRPr lang="en-US"/>
          </a:p>
        </p:txBody>
      </p:sp>
    </p:spTree>
    <p:extLst>
      <p:ext uri="{BB962C8B-B14F-4D97-AF65-F5344CB8AC3E}">
        <p14:creationId xmlns:p14="http://schemas.microsoft.com/office/powerpoint/2010/main" val="2372494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nominee names and let them know they will be receiving a DAISY nominee pin. Will receive a certificate in the mail, a pin and a copy of the nomination </a:t>
            </a:r>
            <a:r>
              <a:rPr lang="en-US" b="1"/>
              <a:t>that was made </a:t>
            </a:r>
            <a:endParaRPr lang="en-US" b="1" dirty="0"/>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11</a:t>
            </a:fld>
            <a:endParaRPr lang="en-US"/>
          </a:p>
        </p:txBody>
      </p:sp>
    </p:spTree>
    <p:extLst>
      <p:ext uri="{BB962C8B-B14F-4D97-AF65-F5344CB8AC3E}">
        <p14:creationId xmlns:p14="http://schemas.microsoft.com/office/powerpoint/2010/main" val="2784136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the Nominator (if present) - if not, delete slide. [Don’t read slide text word for word]</a:t>
            </a:r>
          </a:p>
          <a:p>
            <a:endParaRPr lang="en-US" b="1" dirty="0"/>
          </a:p>
        </p:txBody>
      </p:sp>
      <p:sp>
        <p:nvSpPr>
          <p:cNvPr id="4" name="Slide Number Placeholder 3"/>
          <p:cNvSpPr>
            <a:spLocks noGrp="1"/>
          </p:cNvSpPr>
          <p:nvPr>
            <p:ph type="sldNum" sz="quarter" idx="5"/>
          </p:nvPr>
        </p:nvSpPr>
        <p:spPr/>
        <p:txBody>
          <a:bodyPr/>
          <a:lstStyle/>
          <a:p>
            <a:fld id="{F0EFCBAD-051D-4DE6-9030-9F6B29B5F3A9}" type="slidenum">
              <a:rPr lang="en-US" smtClean="0"/>
              <a:t>12</a:t>
            </a:fld>
            <a:endParaRPr lang="en-US"/>
          </a:p>
        </p:txBody>
      </p:sp>
    </p:spTree>
    <p:extLst>
      <p:ext uri="{BB962C8B-B14F-4D97-AF65-F5344CB8AC3E}">
        <p14:creationId xmlns:p14="http://schemas.microsoft.com/office/powerpoint/2010/main" val="758207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slide then ask the Honoree if they would like to share a few words. If so, stop sharing your screen so everyone can see her/him. </a:t>
            </a:r>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13</a:t>
            </a:fld>
            <a:endParaRPr lang="en-US"/>
          </a:p>
        </p:txBody>
      </p:sp>
    </p:spTree>
    <p:extLst>
      <p:ext uri="{BB962C8B-B14F-4D97-AF65-F5344CB8AC3E}">
        <p14:creationId xmlns:p14="http://schemas.microsoft.com/office/powerpoint/2010/main" val="143319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I’d like to start the presentation with some background on The DAISY Foundation and why we are all here today</a:t>
            </a:r>
          </a:p>
          <a:p>
            <a:r>
              <a:rPr lang="en-US" b="1" dirty="0"/>
              <a:t>*Click and the slide should begin playing automatically, explaining the history of the Foundation</a:t>
            </a:r>
          </a:p>
        </p:txBody>
      </p:sp>
      <p:sp>
        <p:nvSpPr>
          <p:cNvPr id="4" name="Slide Number Placeholder 3"/>
          <p:cNvSpPr>
            <a:spLocks noGrp="1"/>
          </p:cNvSpPr>
          <p:nvPr>
            <p:ph type="sldNum" sz="quarter" idx="5"/>
          </p:nvPr>
        </p:nvSpPr>
        <p:spPr/>
        <p:txBody>
          <a:bodyPr/>
          <a:lstStyle/>
          <a:p>
            <a:fld id="{8080CA62-83FC-4D80-BC9E-4CDB7834724B}" type="slidenum">
              <a:rPr lang="en-US" smtClean="0"/>
              <a:t>2</a:t>
            </a:fld>
            <a:endParaRPr lang="en-US" dirty="0"/>
          </a:p>
        </p:txBody>
      </p:sp>
    </p:spTree>
    <p:extLst>
      <p:ext uri="{BB962C8B-B14F-4D97-AF65-F5344CB8AC3E}">
        <p14:creationId xmlns:p14="http://schemas.microsoft.com/office/powerpoint/2010/main" val="40644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tell the nomination story, or if nominator is present, invite them to do so. [Don’t read slide text word for word]</a:t>
            </a:r>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3</a:t>
            </a:fld>
            <a:endParaRPr lang="en-US"/>
          </a:p>
        </p:txBody>
      </p:sp>
    </p:spTree>
    <p:extLst>
      <p:ext uri="{BB962C8B-B14F-4D97-AF65-F5344CB8AC3E}">
        <p14:creationId xmlns:p14="http://schemas.microsoft.com/office/powerpoint/2010/main" val="335021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*After you share the name, you may wish to stop sharing your screen and encourage everyone to clap or celebrate the Honoree!</a:t>
            </a:r>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4</a:t>
            </a:fld>
            <a:endParaRPr lang="en-US"/>
          </a:p>
        </p:txBody>
      </p:sp>
    </p:spTree>
    <p:extLst>
      <p:ext uri="{BB962C8B-B14F-4D97-AF65-F5344CB8AC3E}">
        <p14:creationId xmlns:p14="http://schemas.microsoft.com/office/powerpoint/2010/main" val="1110394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A507E9-A37A-4E65-AE25-0E346EEEADB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r>
              <a:rPr lang="en-US" altLang="en-US" b="1" i="1" dirty="0"/>
              <a:t>The first item you have received is a certificate- it reads “The DAISY Award for Extraordinary Nurses. This Award is presented to (HONOREEE NAME) In deep appreciation of all you do, who you are, and the incredibly meaningful difference you make in the lives of so many people”</a:t>
            </a:r>
          </a:p>
          <a:p>
            <a:pPr eaLnBrk="1" hangingPunct="1"/>
            <a:endParaRPr lang="en-US" altLang="en-US" b="1" dirty="0"/>
          </a:p>
        </p:txBody>
      </p:sp>
    </p:spTree>
    <p:extLst>
      <p:ext uri="{BB962C8B-B14F-4D97-AF65-F5344CB8AC3E}">
        <p14:creationId xmlns:p14="http://schemas.microsoft.com/office/powerpoint/2010/main" val="424924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latin typeface="Arial" panose="020B0604020202020204" pitchFamily="34" charset="0"/>
              </a:rPr>
              <a:t>Your certificate is placed in the green DAISY Foundation portfolio for you. You also have received a special DAISY Honoree pin for your badge. The pin was created because while Patrick was ill, his Stepmother, Bonnie, noticed the great tradition nurses have for pins. The DAISY Foundation hopes you will wear your DAISY Honoree Pin proudly</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i="1" dirty="0"/>
          </a:p>
        </p:txBody>
      </p:sp>
      <p:sp>
        <p:nvSpPr>
          <p:cNvPr id="4" name="Slide Number Placeholder 3"/>
          <p:cNvSpPr>
            <a:spLocks noGrp="1"/>
          </p:cNvSpPr>
          <p:nvPr>
            <p:ph type="sldNum" sz="quarter" idx="5"/>
          </p:nvPr>
        </p:nvSpPr>
        <p:spPr/>
        <p:txBody>
          <a:bodyPr/>
          <a:lstStyle/>
          <a:p>
            <a:fld id="{F0EFCBAD-051D-4DE6-9030-9F6B29B5F3A9}" type="slidenum">
              <a:rPr lang="en-US" smtClean="0"/>
              <a:t>6</a:t>
            </a:fld>
            <a:endParaRPr lang="en-US"/>
          </a:p>
        </p:txBody>
      </p:sp>
    </p:spTree>
    <p:extLst>
      <p:ext uri="{BB962C8B-B14F-4D97-AF65-F5344CB8AC3E}">
        <p14:creationId xmlns:p14="http://schemas.microsoft.com/office/powerpoint/2010/main" val="75740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*If the Honoree has received their gifts, you may want to stop sharing your screen and allow the honoree to hold up the sculpture as you explain its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DAISY foundation wants you to have this sculpture as a symbol of your recognition today. It is called A Healer’s Touch. Each piece is hand carved by the artists of the Shona Tribe in Zimbabwe. The DAISY Foundation chose this beautiful design not only because it sensitively depicts the unique relationship nurses have with their patients and teachers have with their students, but also because the Shona people hold their healers in a position of great importance to the community and feel about their traditional healers the way The DAISY Foundation feels about nurses and those who education them: they are treasures to their community. As you may know, the economy and politics of Zimbabwe have been in turmoil for decades, and the artists are able to support hundreds of people in their families with this work.</a:t>
            </a:r>
            <a:endParaRPr lang="en-US" sz="1200" i="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i="1" dirty="0"/>
          </a:p>
        </p:txBody>
      </p:sp>
      <p:sp>
        <p:nvSpPr>
          <p:cNvPr id="4" name="Slide Number Placeholder 3"/>
          <p:cNvSpPr>
            <a:spLocks noGrp="1"/>
          </p:cNvSpPr>
          <p:nvPr>
            <p:ph type="sldNum" sz="quarter" idx="5"/>
          </p:nvPr>
        </p:nvSpPr>
        <p:spPr/>
        <p:txBody>
          <a:bodyPr/>
          <a:lstStyle/>
          <a:p>
            <a:fld id="{F0EFCBAD-051D-4DE6-9030-9F6B29B5F3A9}" type="slidenum">
              <a:rPr lang="en-US" smtClean="0"/>
              <a:t>7</a:t>
            </a:fld>
            <a:endParaRPr lang="en-US"/>
          </a:p>
        </p:txBody>
      </p:sp>
    </p:spTree>
    <p:extLst>
      <p:ext uri="{BB962C8B-B14F-4D97-AF65-F5344CB8AC3E}">
        <p14:creationId xmlns:p14="http://schemas.microsoft.com/office/powerpoint/2010/main" val="216654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marR="73660">
              <a:lnSpc>
                <a:spcPct val="107000"/>
              </a:lnSpc>
              <a:spcBef>
                <a:spcPts val="935"/>
              </a:spcBef>
              <a:spcAft>
                <a:spcPts val="0"/>
              </a:spcAft>
            </a:pPr>
            <a:r>
              <a:rPr lang="en-US" sz="1200" b="1" i="0" dirty="0">
                <a:effectLst/>
                <a:latin typeface="Calibri" panose="020F0502020204030204" pitchFamily="34" charset="0"/>
                <a:ea typeface="Calibri" panose="020F0502020204030204" pitchFamily="34" charset="0"/>
              </a:rPr>
              <a:t>*Explain how cinnamon rolls will be provided to the honoree's unit </a:t>
            </a:r>
          </a:p>
          <a:p>
            <a:pPr marL="101600" marR="73660">
              <a:lnSpc>
                <a:spcPct val="107000"/>
              </a:lnSpc>
              <a:spcBef>
                <a:spcPts val="935"/>
              </a:spcBef>
              <a:spcAft>
                <a:spcPts val="0"/>
              </a:spcAft>
            </a:pPr>
            <a:endParaRPr lang="en-US" sz="1200" i="1" dirty="0">
              <a:effectLst/>
              <a:latin typeface="Calibri" panose="020F0502020204030204" pitchFamily="34" charset="0"/>
              <a:ea typeface="Calibri" panose="020F0502020204030204" pitchFamily="34" charset="0"/>
            </a:endParaRPr>
          </a:p>
          <a:p>
            <a:pPr marL="101600" marR="73660" lvl="0" indent="0" algn="l" defTabSz="914400" rtl="0" eaLnBrk="1" fontAlgn="auto" latinLnBrk="0" hangingPunct="1">
              <a:lnSpc>
                <a:spcPct val="107000"/>
              </a:lnSpc>
              <a:spcBef>
                <a:spcPts val="935"/>
              </a:spcBef>
              <a:spcAft>
                <a:spcPts val="0"/>
              </a:spcAft>
              <a:buClrTx/>
              <a:buSzTx/>
              <a:buFontTx/>
              <a:buNone/>
              <a:tabLst/>
              <a:defRPr/>
            </a:pPr>
            <a:r>
              <a:rPr lang="en-US" sz="1200" b="1" i="0" dirty="0">
                <a:effectLst/>
                <a:latin typeface="Calibri" panose="020F0502020204030204" pitchFamily="34" charset="0"/>
                <a:ea typeface="Calibri" panose="020F0502020204030204" pitchFamily="34" charset="0"/>
              </a:rPr>
              <a:t>*Share the message from DAISY about why we have cinnamon rolls at every presentation:</a:t>
            </a:r>
          </a:p>
          <a:p>
            <a:pPr marL="101600" marR="73660" lvl="0" indent="0" algn="l" defTabSz="914400" rtl="0" eaLnBrk="1" fontAlgn="auto" latinLnBrk="0" hangingPunct="1">
              <a:lnSpc>
                <a:spcPct val="107000"/>
              </a:lnSpc>
              <a:spcBef>
                <a:spcPts val="935"/>
              </a:spcBef>
              <a:spcAft>
                <a:spcPts val="0"/>
              </a:spcAft>
              <a:buClrTx/>
              <a:buSzTx/>
              <a:buFontTx/>
              <a:buNone/>
              <a:tabLst/>
              <a:defRPr/>
            </a:pPr>
            <a:r>
              <a:rPr lang="en-US" sz="1200" i="1" dirty="0">
                <a:effectLst/>
                <a:latin typeface="Calibri" panose="020F0502020204030204" pitchFamily="34" charset="0"/>
                <a:ea typeface="Calibri" panose="020F0502020204030204" pitchFamily="34" charset="0"/>
              </a:rPr>
              <a:t>There are several reasons why The DAISY Foundation asks that cinnamon rolls be served at DAISY celebrations. First, when Pat was ill, he had lost his appetite until one morning, when he asked for a bite of a cinnamon roll that his Dad had brought for his own breakfast. Pat ended up eating the whole thing! As his family was leaving that evening, Pat asked that they bring him a cinnamon roll the next day and to be sure to bring in enough for all his nurses. Those cinnamon rolls were Pat’s ‘thank you’ to his nurses, and the Foundation wants all nurses to share in his favorite treat as a gift of gratitude. Secondly</a:t>
            </a:r>
            <a:r>
              <a:rPr lang="en-US" sz="1200" i="1" dirty="0">
                <a:solidFill>
                  <a:srgbClr val="006FC0"/>
                </a:solidFill>
                <a:effectLst/>
                <a:latin typeface="Calibri" panose="020F0502020204030204" pitchFamily="34" charset="0"/>
                <a:ea typeface="Calibri" panose="020F0502020204030204" pitchFamily="34" charset="0"/>
              </a:rPr>
              <a:t>, </a:t>
            </a:r>
            <a:r>
              <a:rPr lang="en-US" sz="1200" i="1" dirty="0">
                <a:effectLst/>
                <a:latin typeface="Calibri" panose="020F0502020204030204" pitchFamily="34" charset="0"/>
                <a:ea typeface="Calibri" panose="020F0502020204030204" pitchFamily="34" charset="0"/>
              </a:rPr>
              <a:t>nursing is a real ‘team sport</a:t>
            </a:r>
            <a:r>
              <a:rPr lang="en-US" sz="1200" b="1" i="1" dirty="0">
                <a:effectLst/>
                <a:latin typeface="Calibri" panose="020F0502020204030204" pitchFamily="34" charset="0"/>
                <a:ea typeface="Calibri" panose="020F0502020204030204" pitchFamily="34" charset="0"/>
              </a:rPr>
              <a:t>,’ </a:t>
            </a:r>
            <a:r>
              <a:rPr lang="en-US" sz="1200" i="1" dirty="0">
                <a:effectLst/>
                <a:latin typeface="Calibri" panose="020F0502020204030204" pitchFamily="34" charset="0"/>
                <a:ea typeface="Calibri" panose="020F0502020204030204" pitchFamily="34" charset="0"/>
              </a:rPr>
              <a:t>the cinnamon rolls serve to celebrate your team and give you an opportunity to stop for a few minutes and share something special together.</a:t>
            </a:r>
          </a:p>
          <a:p>
            <a:pPr marL="101600" marR="73660">
              <a:lnSpc>
                <a:spcPct val="107000"/>
              </a:lnSpc>
              <a:spcBef>
                <a:spcPts val="935"/>
              </a:spcBef>
              <a:spcAft>
                <a:spcPts val="0"/>
              </a:spcAft>
            </a:pPr>
            <a:endParaRPr lang="en-US" sz="1200" i="1" dirty="0">
              <a:effectLst/>
              <a:latin typeface="Calibri" panose="020F0502020204030204" pitchFamily="34" charset="0"/>
              <a:ea typeface="Calibri" panose="020F0502020204030204" pitchFamily="34" charset="0"/>
            </a:endParaRPr>
          </a:p>
          <a:p>
            <a:pPr marL="101600" marR="114300">
              <a:lnSpc>
                <a:spcPct val="107000"/>
              </a:lnSpc>
              <a:spcBef>
                <a:spcPts val="795"/>
              </a:spcBef>
              <a:spcAft>
                <a:spcPts val="0"/>
              </a:spcAft>
            </a:pPr>
            <a:r>
              <a:rPr lang="en-US" sz="1200" i="1" dirty="0">
                <a:effectLst/>
                <a:latin typeface="Calibri" panose="020F0502020204030204" pitchFamily="34" charset="0"/>
                <a:ea typeface="Calibri" panose="020F0502020204030204" pitchFamily="34" charset="0"/>
              </a:rPr>
              <a:t>Finally, almost without exception, when a nurse receives The DAISY Award, the humble response is, ‘I didn’t do anything special. I was just doing my job.’ What the DAISY Nurse may not realize, however, is that when nurses are ‘just doing their jobs,’ they have such an important and meaningful impact on the lives of so many. DAISY hopes that whenever you smell or taste a cinnamon roll or bake with cinnamon you will be reminded how special you are and the positive difference you are making in a patient’s and/or their family’s life. You are making the world a better place because you are a nurse, and we and The DAISY Foundation both salute you and honor you.</a:t>
            </a:r>
          </a:p>
          <a:p>
            <a:endParaRPr lang="en-US" dirty="0"/>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8</a:t>
            </a:fld>
            <a:endParaRPr lang="en-US"/>
          </a:p>
        </p:txBody>
      </p:sp>
    </p:spTree>
    <p:extLst>
      <p:ext uri="{BB962C8B-B14F-4D97-AF65-F5344CB8AC3E}">
        <p14:creationId xmlns:p14="http://schemas.microsoft.com/office/powerpoint/2010/main" val="106237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have any special traditions with your banner, like having the Honoree sign it or putting up their name and story, let them know!</a:t>
            </a:r>
          </a:p>
          <a:p>
            <a:endParaRPr lang="en-US" dirty="0"/>
          </a:p>
        </p:txBody>
      </p:sp>
      <p:sp>
        <p:nvSpPr>
          <p:cNvPr id="4" name="Slide Number Placeholder 3"/>
          <p:cNvSpPr>
            <a:spLocks noGrp="1"/>
          </p:cNvSpPr>
          <p:nvPr>
            <p:ph type="sldNum" sz="quarter" idx="5"/>
          </p:nvPr>
        </p:nvSpPr>
        <p:spPr/>
        <p:txBody>
          <a:bodyPr/>
          <a:lstStyle/>
          <a:p>
            <a:fld id="{F0EFCBAD-051D-4DE6-9030-9F6B29B5F3A9}" type="slidenum">
              <a:rPr lang="en-US" smtClean="0"/>
              <a:t>9</a:t>
            </a:fld>
            <a:endParaRPr lang="en-US"/>
          </a:p>
        </p:txBody>
      </p:sp>
    </p:spTree>
    <p:extLst>
      <p:ext uri="{BB962C8B-B14F-4D97-AF65-F5344CB8AC3E}">
        <p14:creationId xmlns:p14="http://schemas.microsoft.com/office/powerpoint/2010/main" val="32492489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bk object 20">
            <a:extLst>
              <a:ext uri="{FF2B5EF4-FFF2-40B4-BE49-F238E27FC236}">
                <a16:creationId xmlns:a16="http://schemas.microsoft.com/office/drawing/2014/main" id="{2511811C-2B8A-4AB9-8369-1F41FA0C5106}"/>
              </a:ext>
            </a:extLst>
          </p:cNvPr>
          <p:cNvSpPr/>
          <p:nvPr userDrawn="1"/>
        </p:nvSpPr>
        <p:spPr>
          <a:xfrm>
            <a:off x="2" y="2873774"/>
            <a:ext cx="13277056" cy="3455194"/>
          </a:xfrm>
          <a:custGeom>
            <a:avLst/>
            <a:gdLst/>
            <a:ahLst/>
            <a:cxnLst/>
            <a:rect l="l" t="t" r="r" b="b"/>
            <a:pathLst>
              <a:path w="10621645" h="2764154">
                <a:moveTo>
                  <a:pt x="7857189" y="0"/>
                </a:moveTo>
                <a:lnTo>
                  <a:pt x="0" y="0"/>
                </a:lnTo>
                <a:lnTo>
                  <a:pt x="0" y="2764091"/>
                </a:lnTo>
                <a:lnTo>
                  <a:pt x="10621267" y="2764091"/>
                </a:lnTo>
                <a:lnTo>
                  <a:pt x="10620857" y="2715981"/>
                </a:lnTo>
                <a:lnTo>
                  <a:pt x="10619631" y="2668070"/>
                </a:lnTo>
                <a:lnTo>
                  <a:pt x="10617595" y="2620364"/>
                </a:lnTo>
                <a:lnTo>
                  <a:pt x="10614756" y="2572870"/>
                </a:lnTo>
                <a:lnTo>
                  <a:pt x="10611122" y="2525595"/>
                </a:lnTo>
                <a:lnTo>
                  <a:pt x="10606697" y="2478545"/>
                </a:lnTo>
                <a:lnTo>
                  <a:pt x="10601490" y="2431727"/>
                </a:lnTo>
                <a:lnTo>
                  <a:pt x="10595506" y="2385148"/>
                </a:lnTo>
                <a:lnTo>
                  <a:pt x="10588753" y="2338814"/>
                </a:lnTo>
                <a:lnTo>
                  <a:pt x="10581237" y="2292732"/>
                </a:lnTo>
                <a:lnTo>
                  <a:pt x="10572965" y="2246908"/>
                </a:lnTo>
                <a:lnTo>
                  <a:pt x="10563942" y="2201350"/>
                </a:lnTo>
                <a:lnTo>
                  <a:pt x="10554177" y="2156064"/>
                </a:lnTo>
                <a:lnTo>
                  <a:pt x="10543675" y="2111056"/>
                </a:lnTo>
                <a:lnTo>
                  <a:pt x="10532444" y="2066333"/>
                </a:lnTo>
                <a:lnTo>
                  <a:pt x="10520489" y="2021901"/>
                </a:lnTo>
                <a:lnTo>
                  <a:pt x="10507818" y="1977769"/>
                </a:lnTo>
                <a:lnTo>
                  <a:pt x="10494437" y="1933941"/>
                </a:lnTo>
                <a:lnTo>
                  <a:pt x="10480352" y="1890424"/>
                </a:lnTo>
                <a:lnTo>
                  <a:pt x="10465571" y="1847226"/>
                </a:lnTo>
                <a:lnTo>
                  <a:pt x="10450100" y="1804353"/>
                </a:lnTo>
                <a:lnTo>
                  <a:pt x="10433946" y="1761812"/>
                </a:lnTo>
                <a:lnTo>
                  <a:pt x="10417115" y="1719608"/>
                </a:lnTo>
                <a:lnTo>
                  <a:pt x="10399614" y="1677750"/>
                </a:lnTo>
                <a:lnTo>
                  <a:pt x="10381449" y="1636243"/>
                </a:lnTo>
                <a:lnTo>
                  <a:pt x="10362628" y="1595094"/>
                </a:lnTo>
                <a:lnTo>
                  <a:pt x="10343157" y="1554310"/>
                </a:lnTo>
                <a:lnTo>
                  <a:pt x="10323042" y="1513897"/>
                </a:lnTo>
                <a:lnTo>
                  <a:pt x="10302290" y="1473862"/>
                </a:lnTo>
                <a:lnTo>
                  <a:pt x="10280908" y="1434212"/>
                </a:lnTo>
                <a:lnTo>
                  <a:pt x="10258902" y="1394953"/>
                </a:lnTo>
                <a:lnTo>
                  <a:pt x="10236279" y="1356092"/>
                </a:lnTo>
                <a:lnTo>
                  <a:pt x="10213046" y="1317636"/>
                </a:lnTo>
                <a:lnTo>
                  <a:pt x="10189210" y="1279591"/>
                </a:lnTo>
                <a:lnTo>
                  <a:pt x="10164776" y="1241963"/>
                </a:lnTo>
                <a:lnTo>
                  <a:pt x="10139752" y="1204760"/>
                </a:lnTo>
                <a:lnTo>
                  <a:pt x="10114144" y="1167989"/>
                </a:lnTo>
                <a:lnTo>
                  <a:pt x="10087959" y="1131655"/>
                </a:lnTo>
                <a:lnTo>
                  <a:pt x="10061203" y="1095765"/>
                </a:lnTo>
                <a:lnTo>
                  <a:pt x="10033884" y="1060326"/>
                </a:lnTo>
                <a:lnTo>
                  <a:pt x="10006007" y="1025345"/>
                </a:lnTo>
                <a:lnTo>
                  <a:pt x="9977580" y="990829"/>
                </a:lnTo>
                <a:lnTo>
                  <a:pt x="9948609" y="956783"/>
                </a:lnTo>
                <a:lnTo>
                  <a:pt x="9919100" y="923215"/>
                </a:lnTo>
                <a:lnTo>
                  <a:pt x="9889061" y="890131"/>
                </a:lnTo>
                <a:lnTo>
                  <a:pt x="9858498" y="857538"/>
                </a:lnTo>
                <a:lnTo>
                  <a:pt x="9827418" y="825442"/>
                </a:lnTo>
                <a:lnTo>
                  <a:pt x="9795826" y="793851"/>
                </a:lnTo>
                <a:lnTo>
                  <a:pt x="9763731" y="762770"/>
                </a:lnTo>
                <a:lnTo>
                  <a:pt x="9731138" y="732207"/>
                </a:lnTo>
                <a:lnTo>
                  <a:pt x="9698054" y="702168"/>
                </a:lnTo>
                <a:lnTo>
                  <a:pt x="9664486" y="672659"/>
                </a:lnTo>
                <a:lnTo>
                  <a:pt x="9630440" y="643688"/>
                </a:lnTo>
                <a:lnTo>
                  <a:pt x="9595924" y="615261"/>
                </a:lnTo>
                <a:lnTo>
                  <a:pt x="9560943" y="587384"/>
                </a:lnTo>
                <a:lnTo>
                  <a:pt x="9525505" y="560064"/>
                </a:lnTo>
                <a:lnTo>
                  <a:pt x="9489615" y="533309"/>
                </a:lnTo>
                <a:lnTo>
                  <a:pt x="9453281" y="507124"/>
                </a:lnTo>
                <a:lnTo>
                  <a:pt x="9416510" y="481516"/>
                </a:lnTo>
                <a:lnTo>
                  <a:pt x="9379307" y="456492"/>
                </a:lnTo>
                <a:lnTo>
                  <a:pt x="9341680" y="432058"/>
                </a:lnTo>
                <a:lnTo>
                  <a:pt x="9303635" y="408221"/>
                </a:lnTo>
                <a:lnTo>
                  <a:pt x="9265179" y="384988"/>
                </a:lnTo>
                <a:lnTo>
                  <a:pt x="9226318" y="362365"/>
                </a:lnTo>
                <a:lnTo>
                  <a:pt x="9187059" y="340360"/>
                </a:lnTo>
                <a:lnTo>
                  <a:pt x="9147409" y="318978"/>
                </a:lnTo>
                <a:lnTo>
                  <a:pt x="9107374" y="298226"/>
                </a:lnTo>
                <a:lnTo>
                  <a:pt x="9066962" y="278111"/>
                </a:lnTo>
                <a:lnTo>
                  <a:pt x="9026178" y="258639"/>
                </a:lnTo>
                <a:lnTo>
                  <a:pt x="8985029" y="239818"/>
                </a:lnTo>
                <a:lnTo>
                  <a:pt x="8943522" y="221653"/>
                </a:lnTo>
                <a:lnTo>
                  <a:pt x="8901664" y="204152"/>
                </a:lnTo>
                <a:lnTo>
                  <a:pt x="8859461" y="187321"/>
                </a:lnTo>
                <a:lnTo>
                  <a:pt x="8816920" y="171167"/>
                </a:lnTo>
                <a:lnTo>
                  <a:pt x="8774047" y="155696"/>
                </a:lnTo>
                <a:lnTo>
                  <a:pt x="8730849" y="140915"/>
                </a:lnTo>
                <a:lnTo>
                  <a:pt x="8687333" y="126830"/>
                </a:lnTo>
                <a:lnTo>
                  <a:pt x="8643505" y="113449"/>
                </a:lnTo>
                <a:lnTo>
                  <a:pt x="8599373" y="100778"/>
                </a:lnTo>
                <a:lnTo>
                  <a:pt x="8554942" y="88823"/>
                </a:lnTo>
                <a:lnTo>
                  <a:pt x="8510219" y="77592"/>
                </a:lnTo>
                <a:lnTo>
                  <a:pt x="8465211" y="67090"/>
                </a:lnTo>
                <a:lnTo>
                  <a:pt x="8419925" y="57325"/>
                </a:lnTo>
                <a:lnTo>
                  <a:pt x="8374367" y="48302"/>
                </a:lnTo>
                <a:lnTo>
                  <a:pt x="8328544" y="40030"/>
                </a:lnTo>
                <a:lnTo>
                  <a:pt x="8282462" y="32514"/>
                </a:lnTo>
                <a:lnTo>
                  <a:pt x="8236129" y="25761"/>
                </a:lnTo>
                <a:lnTo>
                  <a:pt x="8189550" y="19777"/>
                </a:lnTo>
                <a:lnTo>
                  <a:pt x="8142733" y="14570"/>
                </a:lnTo>
                <a:lnTo>
                  <a:pt x="8095683" y="10145"/>
                </a:lnTo>
                <a:lnTo>
                  <a:pt x="8048408" y="6511"/>
                </a:lnTo>
                <a:lnTo>
                  <a:pt x="8000915" y="3672"/>
                </a:lnTo>
                <a:lnTo>
                  <a:pt x="7953209" y="1636"/>
                </a:lnTo>
                <a:lnTo>
                  <a:pt x="7905298" y="410"/>
                </a:lnTo>
                <a:lnTo>
                  <a:pt x="7857189" y="0"/>
                </a:lnTo>
                <a:close/>
              </a:path>
            </a:pathLst>
          </a:custGeom>
          <a:solidFill>
            <a:srgbClr val="FFC708"/>
          </a:solidFill>
        </p:spPr>
        <p:txBody>
          <a:bodyPr wrap="square" lIns="0" tIns="0" rIns="0" bIns="0" rtlCol="0"/>
          <a:lstStyle/>
          <a:p>
            <a:endParaRPr sz="2813" dirty="0"/>
          </a:p>
        </p:txBody>
      </p:sp>
      <p:sp>
        <p:nvSpPr>
          <p:cNvPr id="2" name="Title 1">
            <a:extLst>
              <a:ext uri="{FF2B5EF4-FFF2-40B4-BE49-F238E27FC236}">
                <a16:creationId xmlns:a16="http://schemas.microsoft.com/office/drawing/2014/main" id="{E3A781C1-2D23-4D75-8A85-2E0D8417C29F}"/>
              </a:ext>
            </a:extLst>
          </p:cNvPr>
          <p:cNvSpPr>
            <a:spLocks noGrp="1"/>
          </p:cNvSpPr>
          <p:nvPr>
            <p:ph type="ctrTitle"/>
          </p:nvPr>
        </p:nvSpPr>
        <p:spPr>
          <a:xfrm>
            <a:off x="1257301" y="3619353"/>
            <a:ext cx="10061863" cy="2121698"/>
          </a:xfrm>
        </p:spPr>
        <p:txBody>
          <a:bodyPr anchor="ctr">
            <a:normAutofit/>
          </a:bodyPr>
          <a:lstStyle>
            <a:lvl1pPr algn="l">
              <a:lnSpc>
                <a:spcPct val="100000"/>
              </a:lnSpc>
              <a:defRPr sz="5400">
                <a:solidFill>
                  <a:schemeClr val="bg1"/>
                </a:solidFill>
              </a:defRPr>
            </a:lvl1pPr>
          </a:lstStyle>
          <a:p>
            <a:r>
              <a:rPr lang="en-US" dirty="0"/>
              <a:t>Click to edit Master title style</a:t>
            </a:r>
          </a:p>
        </p:txBody>
      </p:sp>
      <p:pic>
        <p:nvPicPr>
          <p:cNvPr id="8" name="Picture 7">
            <a:extLst>
              <a:ext uri="{FF2B5EF4-FFF2-40B4-BE49-F238E27FC236}">
                <a16:creationId xmlns:a16="http://schemas.microsoft.com/office/drawing/2014/main" id="{8644E9B0-712B-41BD-9E69-6B92B2B61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458" y="7337930"/>
            <a:ext cx="3639342" cy="1754225"/>
          </a:xfrm>
          <a:prstGeom prst="rect">
            <a:avLst/>
          </a:prstGeom>
        </p:spPr>
      </p:pic>
      <p:cxnSp>
        <p:nvCxnSpPr>
          <p:cNvPr id="10" name="Straight Connector 9">
            <a:extLst>
              <a:ext uri="{FF2B5EF4-FFF2-40B4-BE49-F238E27FC236}">
                <a16:creationId xmlns:a16="http://schemas.microsoft.com/office/drawing/2014/main" id="{3205F47C-FA29-4271-89D9-6F370B106A6B}"/>
              </a:ext>
            </a:extLst>
          </p:cNvPr>
          <p:cNvCxnSpPr>
            <a:cxnSpLocks/>
          </p:cNvCxnSpPr>
          <p:nvPr userDrawn="1"/>
        </p:nvCxnSpPr>
        <p:spPr>
          <a:xfrm flipV="1">
            <a:off x="1257301" y="5982964"/>
            <a:ext cx="10972800"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89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0058-A14C-45D7-90E2-4DBF209986BD}"/>
              </a:ext>
            </a:extLst>
          </p:cNvPr>
          <p:cNvSpPr>
            <a:spLocks noGrp="1"/>
          </p:cNvSpPr>
          <p:nvPr>
            <p:ph type="title"/>
          </p:nvPr>
        </p:nvSpPr>
        <p:spPr/>
        <p:txBody>
          <a:bodyPr/>
          <a:lstStyle>
            <a:lvl1pPr>
              <a:lnSpc>
                <a:spcPct val="100000"/>
              </a:lnSpc>
              <a:defRPr/>
            </a:lvl1pPr>
          </a:lstStyle>
          <a:p>
            <a:r>
              <a:rPr lang="en-US" dirty="0"/>
              <a:t>Click to edit Master title style</a:t>
            </a:r>
          </a:p>
        </p:txBody>
      </p:sp>
      <p:sp>
        <p:nvSpPr>
          <p:cNvPr id="4" name="Footer Placeholder 3">
            <a:extLst>
              <a:ext uri="{FF2B5EF4-FFF2-40B4-BE49-F238E27FC236}">
                <a16:creationId xmlns:a16="http://schemas.microsoft.com/office/drawing/2014/main" id="{617DDDFD-2982-42EF-9659-8DA08A8DBCAD}"/>
              </a:ext>
            </a:extLst>
          </p:cNvPr>
          <p:cNvSpPr>
            <a:spLocks noGrp="1"/>
          </p:cNvSpPr>
          <p:nvPr>
            <p:ph type="ftr" sz="quarter" idx="11"/>
          </p:nvPr>
        </p:nvSpPr>
        <p:spPr>
          <a:xfrm>
            <a:off x="12573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021D89-7238-4448-9383-64770546F416}"/>
              </a:ext>
            </a:extLst>
          </p:cNvPr>
          <p:cNvSpPr>
            <a:spLocks noGrp="1"/>
          </p:cNvSpPr>
          <p:nvPr>
            <p:ph type="sldNum" sz="quarter" idx="12"/>
          </p:nvPr>
        </p:nvSpPr>
        <p:spPr/>
        <p:txBody>
          <a:bodyPr/>
          <a:lstStyle/>
          <a:p>
            <a:fld id="{6F053240-8451-427F-8646-7B61D2E97575}" type="slidenum">
              <a:rPr lang="en-US" smtClean="0"/>
              <a:t>‹#›</a:t>
            </a:fld>
            <a:endParaRPr lang="en-US"/>
          </a:p>
        </p:txBody>
      </p:sp>
      <p:pic>
        <p:nvPicPr>
          <p:cNvPr id="6" name="Picture 5">
            <a:extLst>
              <a:ext uri="{FF2B5EF4-FFF2-40B4-BE49-F238E27FC236}">
                <a16:creationId xmlns:a16="http://schemas.microsoft.com/office/drawing/2014/main" id="{CCB83E8A-32B3-43D0-8EAE-42562428433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7658100" y="9137201"/>
            <a:ext cx="10629900" cy="377190"/>
          </a:xfrm>
          <a:prstGeom prst="rect">
            <a:avLst/>
          </a:prstGeom>
        </p:spPr>
      </p:pic>
    </p:spTree>
    <p:extLst>
      <p:ext uri="{BB962C8B-B14F-4D97-AF65-F5344CB8AC3E}">
        <p14:creationId xmlns:p14="http://schemas.microsoft.com/office/powerpoint/2010/main" val="330166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085092-E411-4743-AEFF-09AE85719C01}"/>
              </a:ext>
            </a:extLst>
          </p:cNvPr>
          <p:cNvSpPr>
            <a:spLocks noGrp="1"/>
          </p:cNvSpPr>
          <p:nvPr>
            <p:ph type="ftr" sz="quarter" idx="11"/>
          </p:nvPr>
        </p:nvSpPr>
        <p:spPr>
          <a:xfrm>
            <a:off x="1257301"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155855-B77E-4AD1-AAA9-F530E856FF27}"/>
              </a:ext>
            </a:extLst>
          </p:cNvPr>
          <p:cNvSpPr>
            <a:spLocks noGrp="1"/>
          </p:cNvSpPr>
          <p:nvPr>
            <p:ph type="sldNum" sz="quarter" idx="12"/>
          </p:nvPr>
        </p:nvSpPr>
        <p:spPr/>
        <p:txBody>
          <a:bodyPr/>
          <a:lstStyle/>
          <a:p>
            <a:fld id="{6F053240-8451-427F-8646-7B61D2E97575}" type="slidenum">
              <a:rPr lang="en-US" smtClean="0"/>
              <a:t>‹#›</a:t>
            </a:fld>
            <a:endParaRPr lang="en-US"/>
          </a:p>
        </p:txBody>
      </p:sp>
    </p:spTree>
    <p:extLst>
      <p:ext uri="{BB962C8B-B14F-4D97-AF65-F5344CB8AC3E}">
        <p14:creationId xmlns:p14="http://schemas.microsoft.com/office/powerpoint/2010/main" val="88919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hart/Image">
    <p:spTree>
      <p:nvGrpSpPr>
        <p:cNvPr id="1" name=""/>
        <p:cNvGrpSpPr/>
        <p:nvPr/>
      </p:nvGrpSpPr>
      <p:grpSpPr>
        <a:xfrm>
          <a:off x="0" y="0"/>
          <a:ext cx="0" cy="0"/>
          <a:chOff x="0" y="0"/>
          <a:chExt cx="0" cy="0"/>
        </a:xfrm>
      </p:grpSpPr>
      <p:sp>
        <p:nvSpPr>
          <p:cNvPr id="8" name="object 7">
            <a:extLst>
              <a:ext uri="{FF2B5EF4-FFF2-40B4-BE49-F238E27FC236}">
                <a16:creationId xmlns:a16="http://schemas.microsoft.com/office/drawing/2014/main" id="{4CCD1B41-5BC9-460F-93CA-C21957460081}"/>
              </a:ext>
            </a:extLst>
          </p:cNvPr>
          <p:cNvSpPr/>
          <p:nvPr userDrawn="1"/>
        </p:nvSpPr>
        <p:spPr>
          <a:xfrm>
            <a:off x="-1" y="0"/>
            <a:ext cx="6451602" cy="10287000"/>
          </a:xfrm>
          <a:custGeom>
            <a:avLst/>
            <a:gdLst/>
            <a:ahLst/>
            <a:cxnLst/>
            <a:rect l="l" t="t" r="r" b="b"/>
            <a:pathLst>
              <a:path w="4389120" h="8229600">
                <a:moveTo>
                  <a:pt x="0" y="8229600"/>
                </a:moveTo>
                <a:lnTo>
                  <a:pt x="4389120" y="8229600"/>
                </a:lnTo>
                <a:lnTo>
                  <a:pt x="4389120" y="0"/>
                </a:lnTo>
                <a:lnTo>
                  <a:pt x="0" y="0"/>
                </a:lnTo>
                <a:lnTo>
                  <a:pt x="0" y="8229600"/>
                </a:lnTo>
                <a:close/>
              </a:path>
            </a:pathLst>
          </a:custGeom>
          <a:solidFill>
            <a:srgbClr val="FFC708"/>
          </a:solidFill>
        </p:spPr>
        <p:txBody>
          <a:bodyPr wrap="square" lIns="0" tIns="0" rIns="0" bIns="0" rtlCol="0"/>
          <a:lstStyle/>
          <a:p>
            <a:endParaRPr sz="2813" dirty="0"/>
          </a:p>
        </p:txBody>
      </p:sp>
      <p:sp>
        <p:nvSpPr>
          <p:cNvPr id="2" name="Title 1">
            <a:extLst>
              <a:ext uri="{FF2B5EF4-FFF2-40B4-BE49-F238E27FC236}">
                <a16:creationId xmlns:a16="http://schemas.microsoft.com/office/drawing/2014/main" id="{BA009054-1FFB-4FC0-BEC1-F27866C8687F}"/>
              </a:ext>
            </a:extLst>
          </p:cNvPr>
          <p:cNvSpPr>
            <a:spLocks noGrp="1"/>
          </p:cNvSpPr>
          <p:nvPr>
            <p:ph type="title"/>
          </p:nvPr>
        </p:nvSpPr>
        <p:spPr>
          <a:xfrm>
            <a:off x="1170783" y="1481138"/>
            <a:ext cx="5014117" cy="1345189"/>
          </a:xfrm>
        </p:spPr>
        <p:txBody>
          <a:bodyPr anchor="ctr">
            <a:noAutofit/>
          </a:bodyPr>
          <a:lstStyle>
            <a:lvl1pPr>
              <a:lnSpc>
                <a:spcPct val="100000"/>
              </a:lnSpc>
              <a:defRPr sz="4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5ABC0BC-7BFE-4883-9FE6-7E243C3B7182}"/>
              </a:ext>
            </a:extLst>
          </p:cNvPr>
          <p:cNvSpPr>
            <a:spLocks noGrp="1"/>
          </p:cNvSpPr>
          <p:nvPr>
            <p:ph idx="1"/>
          </p:nvPr>
        </p:nvSpPr>
        <p:spPr>
          <a:xfrm>
            <a:off x="6997700" y="1481137"/>
            <a:ext cx="5816600" cy="7676717"/>
          </a:xfrm>
        </p:spPr>
        <p:txBody>
          <a:bodyPr>
            <a:normAutofit/>
          </a:bodyPr>
          <a:lstStyle>
            <a:lvl1pPr marL="0" indent="0">
              <a:buNone/>
              <a:defRPr sz="2400">
                <a:solidFill>
                  <a:schemeClr val="bg1"/>
                </a:solidFill>
              </a:defRPr>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endParaRPr lang="en-US" dirty="0"/>
          </a:p>
        </p:txBody>
      </p:sp>
      <p:sp>
        <p:nvSpPr>
          <p:cNvPr id="4" name="Text Placeholder 3">
            <a:extLst>
              <a:ext uri="{FF2B5EF4-FFF2-40B4-BE49-F238E27FC236}">
                <a16:creationId xmlns:a16="http://schemas.microsoft.com/office/drawing/2014/main" id="{1FF61941-5E34-43D7-8A9A-87823BDDB9BF}"/>
              </a:ext>
            </a:extLst>
          </p:cNvPr>
          <p:cNvSpPr>
            <a:spLocks noGrp="1"/>
          </p:cNvSpPr>
          <p:nvPr>
            <p:ph type="body" sz="half" idx="2"/>
          </p:nvPr>
        </p:nvSpPr>
        <p:spPr>
          <a:xfrm>
            <a:off x="1170783" y="3086100"/>
            <a:ext cx="5014115" cy="6071754"/>
          </a:xfrm>
        </p:spPr>
        <p:txBody>
          <a:bodyPr>
            <a:normAutofit/>
          </a:bodyPr>
          <a:lstStyle>
            <a:lvl1pPr marL="0" indent="0">
              <a:buNone/>
              <a:defRPr sz="28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7138EDB6-218B-4FC5-B5C7-8FBDE641D263}"/>
              </a:ext>
            </a:extLst>
          </p:cNvPr>
          <p:cNvCxnSpPr>
            <a:cxnSpLocks/>
          </p:cNvCxnSpPr>
          <p:nvPr userDrawn="1"/>
        </p:nvCxnSpPr>
        <p:spPr>
          <a:xfrm>
            <a:off x="870564" y="1481138"/>
            <a:ext cx="0" cy="731043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031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2_Content with Graph/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FB0D-A336-4CDD-8D5C-7689C731284C}"/>
              </a:ext>
            </a:extLst>
          </p:cNvPr>
          <p:cNvSpPr>
            <a:spLocks noGrp="1"/>
          </p:cNvSpPr>
          <p:nvPr>
            <p:ph type="title"/>
          </p:nvPr>
        </p:nvSpPr>
        <p:spPr>
          <a:xfrm>
            <a:off x="1259683" y="1108364"/>
            <a:ext cx="5898356" cy="1573354"/>
          </a:xfrm>
        </p:spPr>
        <p:txBody>
          <a:bodyPr anchor="ctr">
            <a:normAutofit/>
          </a:bodyPr>
          <a:lstStyle>
            <a:lvl1pPr>
              <a:lnSpc>
                <a:spcPct val="100000"/>
              </a:lnSpc>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417D54D6-9FD3-4915-BEDC-48646A895EC2}"/>
              </a:ext>
            </a:extLst>
          </p:cNvPr>
          <p:cNvSpPr>
            <a:spLocks noGrp="1"/>
          </p:cNvSpPr>
          <p:nvPr>
            <p:ph type="pic" idx="1"/>
          </p:nvPr>
        </p:nvSpPr>
        <p:spPr>
          <a:xfrm>
            <a:off x="7774782" y="1108363"/>
            <a:ext cx="9258300" cy="8021781"/>
          </a:xfrm>
        </p:spPr>
        <p:txBody>
          <a:bodyPr>
            <a:normAutofit/>
          </a:bodyPr>
          <a:lstStyle>
            <a:lvl1pPr marL="0" indent="0">
              <a:buNone/>
              <a:defRPr sz="2400">
                <a:solidFill>
                  <a:schemeClr val="bg1"/>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a:extLst>
              <a:ext uri="{FF2B5EF4-FFF2-40B4-BE49-F238E27FC236}">
                <a16:creationId xmlns:a16="http://schemas.microsoft.com/office/drawing/2014/main" id="{3DAFD591-6C9E-48A6-848B-38DF0EC474C9}"/>
              </a:ext>
            </a:extLst>
          </p:cNvPr>
          <p:cNvSpPr>
            <a:spLocks noGrp="1"/>
          </p:cNvSpPr>
          <p:nvPr>
            <p:ph type="body" sz="half" idx="2"/>
          </p:nvPr>
        </p:nvSpPr>
        <p:spPr>
          <a:xfrm>
            <a:off x="1259683" y="3269672"/>
            <a:ext cx="5898356" cy="5860471"/>
          </a:xfrm>
        </p:spPr>
        <p:txBody>
          <a:bodyPr>
            <a:normAutofit/>
          </a:bodyPr>
          <a:lstStyle>
            <a:lvl1pPr marL="0" indent="0">
              <a:buNone/>
              <a:defRPr sz="28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AA903D26-85D1-4044-A1F5-F635E1616A23}"/>
              </a:ext>
            </a:extLst>
          </p:cNvPr>
          <p:cNvSpPr>
            <a:spLocks noGrp="1"/>
          </p:cNvSpPr>
          <p:nvPr>
            <p:ph type="ftr" sz="quarter" idx="11"/>
          </p:nvPr>
        </p:nvSpPr>
        <p:spPr>
          <a:xfrm>
            <a:off x="1257301"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AEF618-AB4E-4FAE-BBFA-F35B53F68E4F}"/>
              </a:ext>
            </a:extLst>
          </p:cNvPr>
          <p:cNvSpPr>
            <a:spLocks noGrp="1"/>
          </p:cNvSpPr>
          <p:nvPr>
            <p:ph type="sldNum" sz="quarter" idx="12"/>
          </p:nvPr>
        </p:nvSpPr>
        <p:spPr/>
        <p:txBody>
          <a:bodyPr/>
          <a:lstStyle/>
          <a:p>
            <a:fld id="{6F053240-8451-427F-8646-7B61D2E97575}" type="slidenum">
              <a:rPr lang="en-US" smtClean="0"/>
              <a:t>‹#›</a:t>
            </a:fld>
            <a:endParaRPr lang="en-US"/>
          </a:p>
        </p:txBody>
      </p:sp>
      <p:pic>
        <p:nvPicPr>
          <p:cNvPr id="8" name="Picture 7">
            <a:extLst>
              <a:ext uri="{FF2B5EF4-FFF2-40B4-BE49-F238E27FC236}">
                <a16:creationId xmlns:a16="http://schemas.microsoft.com/office/drawing/2014/main" id="{E01A29EB-E353-4B10-9FEE-52CF753430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673" t="-20581" b="-1"/>
          <a:stretch/>
        </p:blipFill>
        <p:spPr>
          <a:xfrm>
            <a:off x="-1" y="2681718"/>
            <a:ext cx="7460665" cy="478560"/>
          </a:xfrm>
          <a:prstGeom prst="rect">
            <a:avLst/>
          </a:prstGeom>
        </p:spPr>
      </p:pic>
    </p:spTree>
    <p:extLst>
      <p:ext uri="{BB962C8B-B14F-4D97-AF65-F5344CB8AC3E}">
        <p14:creationId xmlns:p14="http://schemas.microsoft.com/office/powerpoint/2010/main" val="1110142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81C1-2D23-4D75-8A85-2E0D8417C29F}"/>
              </a:ext>
            </a:extLst>
          </p:cNvPr>
          <p:cNvSpPr>
            <a:spLocks noGrp="1"/>
          </p:cNvSpPr>
          <p:nvPr>
            <p:ph type="ctrTitle"/>
          </p:nvPr>
        </p:nvSpPr>
        <p:spPr>
          <a:xfrm>
            <a:off x="1303268" y="1124939"/>
            <a:ext cx="15142076" cy="1285751"/>
          </a:xfrm>
        </p:spPr>
        <p:txBody>
          <a:bodyPr anchor="ctr">
            <a:normAutofit/>
          </a:bodyPr>
          <a:lstStyle>
            <a:lvl1pPr algn="l">
              <a:lnSpc>
                <a:spcPct val="100000"/>
              </a:lnSpc>
              <a:defRPr sz="4800">
                <a:solidFill>
                  <a:schemeClr val="tx1">
                    <a:lumMod val="50000"/>
                    <a:lumOff val="50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2250661B-9898-4A88-86F1-D044BE461B45}"/>
              </a:ext>
            </a:extLst>
          </p:cNvPr>
          <p:cNvSpPr>
            <a:spLocks noGrp="1"/>
          </p:cNvSpPr>
          <p:nvPr>
            <p:ph type="subTitle" idx="1"/>
          </p:nvPr>
        </p:nvSpPr>
        <p:spPr>
          <a:xfrm>
            <a:off x="1303268" y="2789922"/>
            <a:ext cx="15142076" cy="3915671"/>
          </a:xfrm>
        </p:spPr>
        <p:txBody>
          <a:bodyPr anchor="t">
            <a:normAutofit/>
          </a:bodyPr>
          <a:lstStyle>
            <a:lvl1pPr marL="0" indent="0" algn="l">
              <a:buNone/>
              <a:defRPr sz="28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8" name="Picture 7">
            <a:extLst>
              <a:ext uri="{FF2B5EF4-FFF2-40B4-BE49-F238E27FC236}">
                <a16:creationId xmlns:a16="http://schemas.microsoft.com/office/drawing/2014/main" id="{8644E9B0-712B-41BD-9E69-6B92B2B61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77058" y="7486688"/>
            <a:ext cx="3639342" cy="1754225"/>
          </a:xfrm>
          <a:prstGeom prst="rect">
            <a:avLst/>
          </a:prstGeom>
        </p:spPr>
      </p:pic>
      <p:cxnSp>
        <p:nvCxnSpPr>
          <p:cNvPr id="10" name="Straight Connector 9">
            <a:extLst>
              <a:ext uri="{FF2B5EF4-FFF2-40B4-BE49-F238E27FC236}">
                <a16:creationId xmlns:a16="http://schemas.microsoft.com/office/drawing/2014/main" id="{3205F47C-FA29-4271-89D9-6F370B106A6B}"/>
              </a:ext>
            </a:extLst>
          </p:cNvPr>
          <p:cNvCxnSpPr>
            <a:cxnSpLocks/>
          </p:cNvCxnSpPr>
          <p:nvPr userDrawn="1"/>
        </p:nvCxnSpPr>
        <p:spPr>
          <a:xfrm flipV="1">
            <a:off x="1257301" y="5982964"/>
            <a:ext cx="10972800"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A51E680-569E-403B-8357-9F7D6278B9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242" r="1"/>
          <a:stretch/>
        </p:blipFill>
        <p:spPr>
          <a:xfrm>
            <a:off x="-40822" y="7943116"/>
            <a:ext cx="6667500" cy="2384709"/>
          </a:xfrm>
          <a:prstGeom prst="rect">
            <a:avLst/>
          </a:prstGeom>
        </p:spPr>
      </p:pic>
    </p:spTree>
    <p:extLst>
      <p:ext uri="{BB962C8B-B14F-4D97-AF65-F5344CB8AC3E}">
        <p14:creationId xmlns:p14="http://schemas.microsoft.com/office/powerpoint/2010/main" val="68045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ive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0A932-F921-7443-A781-518E299D2FD7}"/>
              </a:ext>
            </a:extLst>
          </p:cNvPr>
          <p:cNvSpPr/>
          <p:nvPr userDrawn="1"/>
        </p:nvSpPr>
        <p:spPr>
          <a:xfrm>
            <a:off x="0" y="-1"/>
            <a:ext cx="18288000" cy="2065469"/>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2" name="Picture 11">
            <a:extLst>
              <a:ext uri="{FF2B5EF4-FFF2-40B4-BE49-F238E27FC236}">
                <a16:creationId xmlns:a16="http://schemas.microsoft.com/office/drawing/2014/main" id="{AC55D5A7-E3C4-5548-9208-370A8EA2B84D}"/>
              </a:ext>
            </a:extLst>
          </p:cNvPr>
          <p:cNvPicPr>
            <a:picLocks noChangeAspect="1"/>
          </p:cNvPicPr>
          <p:nvPr userDrawn="1"/>
        </p:nvPicPr>
        <p:blipFill>
          <a:blip r:embed="rId2"/>
          <a:stretch>
            <a:fillRect/>
          </a:stretch>
        </p:blipFill>
        <p:spPr>
          <a:xfrm>
            <a:off x="13959504" y="7673224"/>
            <a:ext cx="3414096" cy="1646364"/>
          </a:xfrm>
          <a:prstGeom prst="rect">
            <a:avLst/>
          </a:prstGeom>
        </p:spPr>
      </p:pic>
      <p:sp>
        <p:nvSpPr>
          <p:cNvPr id="14" name="Content Placeholder 13">
            <a:extLst>
              <a:ext uri="{FF2B5EF4-FFF2-40B4-BE49-F238E27FC236}">
                <a16:creationId xmlns:a16="http://schemas.microsoft.com/office/drawing/2014/main" id="{5690EBF7-377F-FE42-AB37-8DCBD914CE9A}"/>
              </a:ext>
            </a:extLst>
          </p:cNvPr>
          <p:cNvSpPr>
            <a:spLocks noGrp="1"/>
          </p:cNvSpPr>
          <p:nvPr>
            <p:ph sz="quarter" idx="10" hasCustomPrompt="1"/>
          </p:nvPr>
        </p:nvSpPr>
        <p:spPr>
          <a:xfrm>
            <a:off x="855095" y="304804"/>
            <a:ext cx="16518505" cy="1531859"/>
          </a:xfrm>
        </p:spPr>
        <p:txBody>
          <a:bodyPr anchor="ctr">
            <a:noAutofit/>
          </a:bodyPr>
          <a:lstStyle>
            <a:lvl1pPr marL="0" indent="0">
              <a:buNone/>
              <a:defRPr sz="6000" b="1" i="0">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6" name="Content Placeholder 15">
            <a:extLst>
              <a:ext uri="{FF2B5EF4-FFF2-40B4-BE49-F238E27FC236}">
                <a16:creationId xmlns:a16="http://schemas.microsoft.com/office/drawing/2014/main" id="{83E113A7-B69B-864D-A840-438C956F1EF7}"/>
              </a:ext>
            </a:extLst>
          </p:cNvPr>
          <p:cNvSpPr>
            <a:spLocks noGrp="1"/>
          </p:cNvSpPr>
          <p:nvPr>
            <p:ph sz="quarter" idx="11" hasCustomPrompt="1"/>
          </p:nvPr>
        </p:nvSpPr>
        <p:spPr>
          <a:xfrm>
            <a:off x="854870" y="2452688"/>
            <a:ext cx="16518730" cy="1016795"/>
          </a:xfrm>
        </p:spPr>
        <p:txBody>
          <a:bodyPr anchor="ctr">
            <a:normAutofit/>
          </a:bodyPr>
          <a:lstStyle>
            <a:lvl1pPr marL="0" indent="0">
              <a:buNone/>
              <a:defRPr sz="4400" b="1" i="1">
                <a:solidFill>
                  <a:srgbClr val="6099B0"/>
                </a:solidFill>
                <a:latin typeface="Lucida Sans" panose="020B0602030504020204" pitchFamily="34" charset="77"/>
              </a:defRPr>
            </a:lvl1pPr>
          </a:lstStyle>
          <a:p>
            <a:pPr lvl="0"/>
            <a:r>
              <a:rPr lang="en-US" dirty="0"/>
              <a:t>Subtitle</a:t>
            </a:r>
          </a:p>
        </p:txBody>
      </p:sp>
      <p:sp>
        <p:nvSpPr>
          <p:cNvPr id="18" name="Content Placeholder 17">
            <a:extLst>
              <a:ext uri="{FF2B5EF4-FFF2-40B4-BE49-F238E27FC236}">
                <a16:creationId xmlns:a16="http://schemas.microsoft.com/office/drawing/2014/main" id="{5BC12B00-6CA5-E649-88C4-9ACB4FE6F770}"/>
              </a:ext>
            </a:extLst>
          </p:cNvPr>
          <p:cNvSpPr>
            <a:spLocks noGrp="1"/>
          </p:cNvSpPr>
          <p:nvPr>
            <p:ph sz="quarter" idx="12" hasCustomPrompt="1"/>
          </p:nvPr>
        </p:nvSpPr>
        <p:spPr>
          <a:xfrm>
            <a:off x="854870" y="3759995"/>
            <a:ext cx="16518730" cy="1969293"/>
          </a:xfrm>
        </p:spPr>
        <p:txBody>
          <a:bodyPr>
            <a:normAutofit/>
          </a:bodyPr>
          <a:lstStyle>
            <a:lvl1pPr marL="0" indent="0">
              <a:lnSpc>
                <a:spcPct val="100000"/>
              </a:lnSpc>
              <a:spcBef>
                <a:spcPts val="0"/>
              </a:spcBef>
              <a:spcAft>
                <a:spcPts val="1800"/>
              </a:spcAft>
              <a:buNone/>
              <a:defRPr sz="32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57483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 Poin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22BB-C5BF-4F6D-B6C1-F2B5D2966E92}"/>
              </a:ext>
            </a:extLst>
          </p:cNvPr>
          <p:cNvSpPr>
            <a:spLocks noGrp="1"/>
          </p:cNvSpPr>
          <p:nvPr>
            <p:ph type="title"/>
          </p:nvPr>
        </p:nvSpPr>
        <p:spPr>
          <a:xfrm>
            <a:off x="2216725" y="1021555"/>
            <a:ext cx="14813973" cy="1514478"/>
          </a:xfrm>
        </p:spPr>
        <p:txBody>
          <a:bodyPr/>
          <a:lstStyle>
            <a:lvl1pPr>
              <a:lnSpc>
                <a:spcPct val="10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BA614FC4-90B6-45CC-810F-374846ACFA01}"/>
              </a:ext>
            </a:extLst>
          </p:cNvPr>
          <p:cNvSpPr>
            <a:spLocks noGrp="1"/>
          </p:cNvSpPr>
          <p:nvPr>
            <p:ph idx="1"/>
          </p:nvPr>
        </p:nvSpPr>
        <p:spPr>
          <a:xfrm>
            <a:off x="2216726" y="2738438"/>
            <a:ext cx="14813973" cy="6527007"/>
          </a:xfrm>
        </p:spPr>
        <p:txBody>
          <a:bodyPr/>
          <a:lstStyle>
            <a:lvl2pPr>
              <a:defRPr sz="3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0A6FAF4-0E5C-4E60-B153-B51F8141541C}"/>
              </a:ext>
            </a:extLst>
          </p:cNvPr>
          <p:cNvSpPr>
            <a:spLocks noGrp="1"/>
          </p:cNvSpPr>
          <p:nvPr>
            <p:ph type="ftr" sz="quarter" idx="11"/>
          </p:nvPr>
        </p:nvSpPr>
        <p:spPr>
          <a:xfrm>
            <a:off x="2216725" y="9534526"/>
            <a:ext cx="5226627"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9F2CB-841E-42DB-A9A8-A3486342703A}"/>
              </a:ext>
            </a:extLst>
          </p:cNvPr>
          <p:cNvSpPr>
            <a:spLocks noGrp="1"/>
          </p:cNvSpPr>
          <p:nvPr>
            <p:ph type="sldNum" sz="quarter" idx="12"/>
          </p:nvPr>
        </p:nvSpPr>
        <p:spPr/>
        <p:txBody>
          <a:bodyPr/>
          <a:lstStyle/>
          <a:p>
            <a:fld id="{6F053240-8451-427F-8646-7B61D2E97575}" type="slidenum">
              <a:rPr lang="en-US" smtClean="0"/>
              <a:t>‹#›</a:t>
            </a:fld>
            <a:endParaRPr lang="en-US"/>
          </a:p>
        </p:txBody>
      </p:sp>
      <p:sp>
        <p:nvSpPr>
          <p:cNvPr id="7" name="object 7">
            <a:extLst>
              <a:ext uri="{FF2B5EF4-FFF2-40B4-BE49-F238E27FC236}">
                <a16:creationId xmlns:a16="http://schemas.microsoft.com/office/drawing/2014/main" id="{1AEF0F2C-D41F-44FE-A19A-A91D34E5433B}"/>
              </a:ext>
            </a:extLst>
          </p:cNvPr>
          <p:cNvSpPr/>
          <p:nvPr userDrawn="1"/>
        </p:nvSpPr>
        <p:spPr>
          <a:xfrm>
            <a:off x="-1" y="0"/>
            <a:ext cx="1905001" cy="10287000"/>
          </a:xfrm>
          <a:custGeom>
            <a:avLst/>
            <a:gdLst/>
            <a:ahLst/>
            <a:cxnLst/>
            <a:rect l="l" t="t" r="r" b="b"/>
            <a:pathLst>
              <a:path w="4389120" h="8229600">
                <a:moveTo>
                  <a:pt x="0" y="8229600"/>
                </a:moveTo>
                <a:lnTo>
                  <a:pt x="4389120" y="8229600"/>
                </a:lnTo>
                <a:lnTo>
                  <a:pt x="4389120" y="0"/>
                </a:lnTo>
                <a:lnTo>
                  <a:pt x="0" y="0"/>
                </a:lnTo>
                <a:lnTo>
                  <a:pt x="0" y="8229600"/>
                </a:lnTo>
                <a:close/>
              </a:path>
            </a:pathLst>
          </a:custGeom>
          <a:solidFill>
            <a:srgbClr val="FFC708"/>
          </a:solidFill>
        </p:spPr>
        <p:txBody>
          <a:bodyPr wrap="square" lIns="0" tIns="0" rIns="0" bIns="0" rtlCol="0"/>
          <a:lstStyle/>
          <a:p>
            <a:endParaRPr sz="2813"/>
          </a:p>
        </p:txBody>
      </p:sp>
      <p:cxnSp>
        <p:nvCxnSpPr>
          <p:cNvPr id="8" name="Straight Connector 7">
            <a:extLst>
              <a:ext uri="{FF2B5EF4-FFF2-40B4-BE49-F238E27FC236}">
                <a16:creationId xmlns:a16="http://schemas.microsoft.com/office/drawing/2014/main" id="{0F0745DF-7A82-4606-8A80-7C62A176D373}"/>
              </a:ext>
            </a:extLst>
          </p:cNvPr>
          <p:cNvCxnSpPr>
            <a:cxnSpLocks/>
          </p:cNvCxnSpPr>
          <p:nvPr userDrawn="1"/>
        </p:nvCxnSpPr>
        <p:spPr>
          <a:xfrm>
            <a:off x="1410891" y="1577579"/>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1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lt-01 Bullet point (text heav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14FC4-90B6-45CC-810F-374846ACFA01}"/>
              </a:ext>
            </a:extLst>
          </p:cNvPr>
          <p:cNvSpPr>
            <a:spLocks noGrp="1"/>
          </p:cNvSpPr>
          <p:nvPr>
            <p:ph idx="1"/>
          </p:nvPr>
        </p:nvSpPr>
        <p:spPr>
          <a:xfrm>
            <a:off x="2216726" y="954158"/>
            <a:ext cx="14813973" cy="8311288"/>
          </a:xfrm>
        </p:spPr>
        <p:txBody>
          <a:bodyPr/>
          <a:lstStyle>
            <a:lvl2pPr>
              <a:defRPr sz="3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0A6FAF4-0E5C-4E60-B153-B51F8141541C}"/>
              </a:ext>
            </a:extLst>
          </p:cNvPr>
          <p:cNvSpPr>
            <a:spLocks noGrp="1"/>
          </p:cNvSpPr>
          <p:nvPr>
            <p:ph type="ftr" sz="quarter" idx="11"/>
          </p:nvPr>
        </p:nvSpPr>
        <p:spPr>
          <a:xfrm>
            <a:off x="2216725" y="9534526"/>
            <a:ext cx="5226627"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9F2CB-841E-42DB-A9A8-A3486342703A}"/>
              </a:ext>
            </a:extLst>
          </p:cNvPr>
          <p:cNvSpPr>
            <a:spLocks noGrp="1"/>
          </p:cNvSpPr>
          <p:nvPr>
            <p:ph type="sldNum" sz="quarter" idx="12"/>
          </p:nvPr>
        </p:nvSpPr>
        <p:spPr/>
        <p:txBody>
          <a:bodyPr/>
          <a:lstStyle/>
          <a:p>
            <a:fld id="{6F053240-8451-427F-8646-7B61D2E97575}" type="slidenum">
              <a:rPr lang="en-US" smtClean="0"/>
              <a:t>‹#›</a:t>
            </a:fld>
            <a:endParaRPr lang="en-US"/>
          </a:p>
        </p:txBody>
      </p:sp>
      <p:sp>
        <p:nvSpPr>
          <p:cNvPr id="7" name="object 7">
            <a:extLst>
              <a:ext uri="{FF2B5EF4-FFF2-40B4-BE49-F238E27FC236}">
                <a16:creationId xmlns:a16="http://schemas.microsoft.com/office/drawing/2014/main" id="{1AEF0F2C-D41F-44FE-A19A-A91D34E5433B}"/>
              </a:ext>
            </a:extLst>
          </p:cNvPr>
          <p:cNvSpPr/>
          <p:nvPr userDrawn="1"/>
        </p:nvSpPr>
        <p:spPr>
          <a:xfrm>
            <a:off x="-1" y="0"/>
            <a:ext cx="1905001" cy="10287000"/>
          </a:xfrm>
          <a:custGeom>
            <a:avLst/>
            <a:gdLst/>
            <a:ahLst/>
            <a:cxnLst/>
            <a:rect l="l" t="t" r="r" b="b"/>
            <a:pathLst>
              <a:path w="4389120" h="8229600">
                <a:moveTo>
                  <a:pt x="0" y="8229600"/>
                </a:moveTo>
                <a:lnTo>
                  <a:pt x="4389120" y="8229600"/>
                </a:lnTo>
                <a:lnTo>
                  <a:pt x="4389120" y="0"/>
                </a:lnTo>
                <a:lnTo>
                  <a:pt x="0" y="0"/>
                </a:lnTo>
                <a:lnTo>
                  <a:pt x="0" y="8229600"/>
                </a:lnTo>
                <a:close/>
              </a:path>
            </a:pathLst>
          </a:custGeom>
          <a:solidFill>
            <a:srgbClr val="FFC708"/>
          </a:solidFill>
        </p:spPr>
        <p:txBody>
          <a:bodyPr wrap="square" lIns="0" tIns="0" rIns="0" bIns="0" rtlCol="0"/>
          <a:lstStyle/>
          <a:p>
            <a:endParaRPr sz="2813"/>
          </a:p>
        </p:txBody>
      </p:sp>
      <p:cxnSp>
        <p:nvCxnSpPr>
          <p:cNvPr id="8" name="Straight Connector 7">
            <a:extLst>
              <a:ext uri="{FF2B5EF4-FFF2-40B4-BE49-F238E27FC236}">
                <a16:creationId xmlns:a16="http://schemas.microsoft.com/office/drawing/2014/main" id="{0F0745DF-7A82-4606-8A80-7C62A176D373}"/>
              </a:ext>
            </a:extLst>
          </p:cNvPr>
          <p:cNvCxnSpPr>
            <a:cxnSpLocks/>
          </p:cNvCxnSpPr>
          <p:nvPr userDrawn="1"/>
        </p:nvCxnSpPr>
        <p:spPr>
          <a:xfrm>
            <a:off x="1410891" y="1577579"/>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2E22BB-C5BF-4F6D-B6C1-F2B5D2966E92}"/>
              </a:ext>
            </a:extLst>
          </p:cNvPr>
          <p:cNvSpPr>
            <a:spLocks noGrp="1"/>
          </p:cNvSpPr>
          <p:nvPr>
            <p:ph type="title"/>
          </p:nvPr>
        </p:nvSpPr>
        <p:spPr>
          <a:xfrm rot="16200000">
            <a:off x="-2531397" y="4493291"/>
            <a:ext cx="6858000" cy="1026576"/>
          </a:xfrm>
        </p:spPr>
        <p:txBody>
          <a:bodyPr>
            <a:normAutofit/>
          </a:bodyPr>
          <a:lstStyle>
            <a:lvl1pPr algn="ctr">
              <a:lnSpc>
                <a:spcPct val="100000"/>
              </a:lnSpc>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7835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e 02 Bullet Poi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0A932-F921-7443-A781-518E299D2FD7}"/>
              </a:ext>
            </a:extLst>
          </p:cNvPr>
          <p:cNvSpPr/>
          <p:nvPr userDrawn="1"/>
        </p:nvSpPr>
        <p:spPr>
          <a:xfrm>
            <a:off x="0" y="-1"/>
            <a:ext cx="18288000" cy="2065469"/>
          </a:xfrm>
          <a:prstGeom prst="rect">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4" name="Content Placeholder 13">
            <a:extLst>
              <a:ext uri="{FF2B5EF4-FFF2-40B4-BE49-F238E27FC236}">
                <a16:creationId xmlns:a16="http://schemas.microsoft.com/office/drawing/2014/main" id="{5690EBF7-377F-FE42-AB37-8DCBD914CE9A}"/>
              </a:ext>
            </a:extLst>
          </p:cNvPr>
          <p:cNvSpPr>
            <a:spLocks noGrp="1"/>
          </p:cNvSpPr>
          <p:nvPr>
            <p:ph sz="quarter" idx="10" hasCustomPrompt="1"/>
          </p:nvPr>
        </p:nvSpPr>
        <p:spPr>
          <a:xfrm>
            <a:off x="855095" y="584200"/>
            <a:ext cx="16533495" cy="1252463"/>
          </a:xfrm>
        </p:spPr>
        <p:txBody>
          <a:bodyPr anchor="ctr">
            <a:noAutofit/>
          </a:bodyPr>
          <a:lstStyle>
            <a:lvl1pPr marL="0" indent="0">
              <a:buNone/>
              <a:defRPr sz="5400" b="1" i="0">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6" name="Content Placeholder 15">
            <a:extLst>
              <a:ext uri="{FF2B5EF4-FFF2-40B4-BE49-F238E27FC236}">
                <a16:creationId xmlns:a16="http://schemas.microsoft.com/office/drawing/2014/main" id="{83E113A7-B69B-864D-A840-438C956F1EF7}"/>
              </a:ext>
            </a:extLst>
          </p:cNvPr>
          <p:cNvSpPr>
            <a:spLocks noGrp="1"/>
          </p:cNvSpPr>
          <p:nvPr>
            <p:ph sz="quarter" idx="11" hasCustomPrompt="1"/>
          </p:nvPr>
        </p:nvSpPr>
        <p:spPr>
          <a:xfrm>
            <a:off x="854870" y="2452688"/>
            <a:ext cx="16533720" cy="1016795"/>
          </a:xfrm>
        </p:spPr>
        <p:txBody>
          <a:bodyPr anchor="ctr">
            <a:normAutofit/>
          </a:bodyPr>
          <a:lstStyle>
            <a:lvl1pPr marL="0" indent="0">
              <a:buNone/>
              <a:defRPr sz="4000" b="1" i="1">
                <a:solidFill>
                  <a:srgbClr val="6099B0"/>
                </a:solidFill>
                <a:latin typeface="Lucida Sans" panose="020B0602030504020204" pitchFamily="34" charset="77"/>
              </a:defRPr>
            </a:lvl1pPr>
          </a:lstStyle>
          <a:p>
            <a:pPr lvl="0"/>
            <a:r>
              <a:rPr lang="en-US" dirty="0"/>
              <a:t>Subtitle</a:t>
            </a:r>
          </a:p>
        </p:txBody>
      </p:sp>
      <p:sp>
        <p:nvSpPr>
          <p:cNvPr id="18" name="Content Placeholder 17">
            <a:extLst>
              <a:ext uri="{FF2B5EF4-FFF2-40B4-BE49-F238E27FC236}">
                <a16:creationId xmlns:a16="http://schemas.microsoft.com/office/drawing/2014/main" id="{5BC12B00-6CA5-E649-88C4-9ACB4FE6F770}"/>
              </a:ext>
            </a:extLst>
          </p:cNvPr>
          <p:cNvSpPr>
            <a:spLocks noGrp="1"/>
          </p:cNvSpPr>
          <p:nvPr>
            <p:ph sz="quarter" idx="12" hasCustomPrompt="1"/>
          </p:nvPr>
        </p:nvSpPr>
        <p:spPr>
          <a:xfrm>
            <a:off x="854870" y="3715025"/>
            <a:ext cx="16533720" cy="5653828"/>
          </a:xfrm>
        </p:spPr>
        <p:txBody>
          <a:bodyPr>
            <a:normAutofit/>
          </a:bodyPr>
          <a:lstStyle>
            <a:lvl1pPr marL="465138" indent="-465138">
              <a:lnSpc>
                <a:spcPct val="100000"/>
              </a:lnSpc>
              <a:spcBef>
                <a:spcPts val="0"/>
              </a:spcBef>
              <a:spcAft>
                <a:spcPts val="1800"/>
              </a:spcAft>
              <a:buFont typeface="Arial" panose="020B0604020202020204" pitchFamily="34" charset="0"/>
              <a:buChar char="•"/>
              <a:defRPr sz="32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461601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aragrap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22BB-C5BF-4F6D-B6C1-F2B5D2966E92}"/>
              </a:ext>
            </a:extLst>
          </p:cNvPr>
          <p:cNvSpPr>
            <a:spLocks noGrp="1"/>
          </p:cNvSpPr>
          <p:nvPr>
            <p:ph type="title"/>
          </p:nvPr>
        </p:nvSpPr>
        <p:spPr>
          <a:xfrm>
            <a:off x="2216726" y="1021555"/>
            <a:ext cx="14813974" cy="1514478"/>
          </a:xfrm>
        </p:spPr>
        <p:txBody>
          <a:bodyPr/>
          <a:lstStyle>
            <a:lvl1pPr>
              <a:lnSpc>
                <a:spcPct val="10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BA614FC4-90B6-45CC-810F-374846ACFA01}"/>
              </a:ext>
            </a:extLst>
          </p:cNvPr>
          <p:cNvSpPr>
            <a:spLocks noGrp="1"/>
          </p:cNvSpPr>
          <p:nvPr>
            <p:ph idx="1"/>
          </p:nvPr>
        </p:nvSpPr>
        <p:spPr>
          <a:xfrm>
            <a:off x="2216726" y="2738438"/>
            <a:ext cx="14813973" cy="6527007"/>
          </a:xfrm>
        </p:spPr>
        <p:txBody>
          <a:bodyPr/>
          <a:lstStyle>
            <a:lvl1pPr marL="0" indent="0">
              <a:buFontTx/>
              <a:buNone/>
              <a:defRPr/>
            </a:lvl1pPr>
            <a:lvl2pPr>
              <a:defRPr sz="3200"/>
            </a:lvl2pPr>
          </a:lstStyle>
          <a:p>
            <a:pPr lvl="0"/>
            <a:r>
              <a:rPr lang="en-US" dirty="0"/>
              <a:t>Click to edit Master text styles</a:t>
            </a:r>
          </a:p>
        </p:txBody>
      </p:sp>
      <p:sp>
        <p:nvSpPr>
          <p:cNvPr id="5" name="Footer Placeholder 4">
            <a:extLst>
              <a:ext uri="{FF2B5EF4-FFF2-40B4-BE49-F238E27FC236}">
                <a16:creationId xmlns:a16="http://schemas.microsoft.com/office/drawing/2014/main" id="{D0A6FAF4-0E5C-4E60-B153-B51F8141541C}"/>
              </a:ext>
            </a:extLst>
          </p:cNvPr>
          <p:cNvSpPr>
            <a:spLocks noGrp="1"/>
          </p:cNvSpPr>
          <p:nvPr>
            <p:ph type="ftr" sz="quarter" idx="11"/>
          </p:nvPr>
        </p:nvSpPr>
        <p:spPr>
          <a:xfrm>
            <a:off x="2216725" y="9534526"/>
            <a:ext cx="5226627"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19F2CB-841E-42DB-A9A8-A3486342703A}"/>
              </a:ext>
            </a:extLst>
          </p:cNvPr>
          <p:cNvSpPr>
            <a:spLocks noGrp="1"/>
          </p:cNvSpPr>
          <p:nvPr>
            <p:ph type="sldNum" sz="quarter" idx="12"/>
          </p:nvPr>
        </p:nvSpPr>
        <p:spPr/>
        <p:txBody>
          <a:bodyPr/>
          <a:lstStyle/>
          <a:p>
            <a:fld id="{6F053240-8451-427F-8646-7B61D2E97575}" type="slidenum">
              <a:rPr lang="en-US" smtClean="0"/>
              <a:t>‹#›</a:t>
            </a:fld>
            <a:endParaRPr lang="en-US"/>
          </a:p>
        </p:txBody>
      </p:sp>
      <p:sp>
        <p:nvSpPr>
          <p:cNvPr id="7" name="object 7">
            <a:extLst>
              <a:ext uri="{FF2B5EF4-FFF2-40B4-BE49-F238E27FC236}">
                <a16:creationId xmlns:a16="http://schemas.microsoft.com/office/drawing/2014/main" id="{1AEF0F2C-D41F-44FE-A19A-A91D34E5433B}"/>
              </a:ext>
            </a:extLst>
          </p:cNvPr>
          <p:cNvSpPr/>
          <p:nvPr userDrawn="1"/>
        </p:nvSpPr>
        <p:spPr>
          <a:xfrm>
            <a:off x="-1" y="0"/>
            <a:ext cx="1905001" cy="10287000"/>
          </a:xfrm>
          <a:custGeom>
            <a:avLst/>
            <a:gdLst/>
            <a:ahLst/>
            <a:cxnLst/>
            <a:rect l="l" t="t" r="r" b="b"/>
            <a:pathLst>
              <a:path w="4389120" h="8229600">
                <a:moveTo>
                  <a:pt x="0" y="8229600"/>
                </a:moveTo>
                <a:lnTo>
                  <a:pt x="4389120" y="8229600"/>
                </a:lnTo>
                <a:lnTo>
                  <a:pt x="4389120" y="0"/>
                </a:lnTo>
                <a:lnTo>
                  <a:pt x="0" y="0"/>
                </a:lnTo>
                <a:lnTo>
                  <a:pt x="0" y="8229600"/>
                </a:lnTo>
                <a:close/>
              </a:path>
            </a:pathLst>
          </a:custGeom>
          <a:solidFill>
            <a:srgbClr val="FFC708"/>
          </a:solidFill>
        </p:spPr>
        <p:txBody>
          <a:bodyPr wrap="square" lIns="0" tIns="0" rIns="0" bIns="0" rtlCol="0"/>
          <a:lstStyle/>
          <a:p>
            <a:endParaRPr sz="2813"/>
          </a:p>
        </p:txBody>
      </p:sp>
      <p:cxnSp>
        <p:nvCxnSpPr>
          <p:cNvPr id="8" name="Straight Connector 7">
            <a:extLst>
              <a:ext uri="{FF2B5EF4-FFF2-40B4-BE49-F238E27FC236}">
                <a16:creationId xmlns:a16="http://schemas.microsoft.com/office/drawing/2014/main" id="{0F0745DF-7A82-4606-8A80-7C62A176D373}"/>
              </a:ext>
            </a:extLst>
          </p:cNvPr>
          <p:cNvCxnSpPr>
            <a:cxnSpLocks/>
          </p:cNvCxnSpPr>
          <p:nvPr userDrawn="1"/>
        </p:nvCxnSpPr>
        <p:spPr>
          <a:xfrm>
            <a:off x="1410891" y="1577579"/>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67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416404-14BC-45E4-9A30-091719D9C9FA}"/>
              </a:ext>
            </a:extLst>
          </p:cNvPr>
          <p:cNvSpPr/>
          <p:nvPr userDrawn="1"/>
        </p:nvSpPr>
        <p:spPr>
          <a:xfrm>
            <a:off x="793752" y="793750"/>
            <a:ext cx="16699706" cy="8699500"/>
          </a:xfrm>
          <a:prstGeom prst="rect">
            <a:avLst/>
          </a:prstGeom>
          <a:solidFill>
            <a:srgbClr val="FFC600"/>
          </a:solidFill>
          <a:ln w="25400" cap="flat" cmpd="sng" algn="ctr">
            <a:noFill/>
            <a:prstDash val="solid"/>
          </a:ln>
          <a:effectLst/>
        </p:spPr>
        <p:txBody>
          <a:bodyPr rtlCol="0" anchor="ctr"/>
          <a:lstStyle/>
          <a:p>
            <a:pPr marL="0" marR="0" lvl="0" indent="0" algn="ctr" defTabSz="1143000" eaLnBrk="1" fontAlgn="auto" latinLnBrk="0" hangingPunct="1">
              <a:lnSpc>
                <a:spcPct val="100000"/>
              </a:lnSpc>
              <a:spcBef>
                <a:spcPts val="0"/>
              </a:spcBef>
              <a:spcAft>
                <a:spcPts val="0"/>
              </a:spcAft>
              <a:buClrTx/>
              <a:buSzTx/>
              <a:buFontTx/>
              <a:buNone/>
              <a:tabLst/>
              <a:defRPr/>
            </a:pPr>
            <a:endParaRPr kumimoji="0" lang="en-US" sz="2813" b="0" i="0" u="none" strike="noStrike" kern="0" cap="none" spc="0" normalizeH="0" baseline="0" noProof="0">
              <a:ln>
                <a:noFill/>
              </a:ln>
              <a:solidFill>
                <a:srgbClr val="FFFFFF"/>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918765C6-2F88-4249-BF50-BA910A3B7C0E}"/>
              </a:ext>
            </a:extLst>
          </p:cNvPr>
          <p:cNvCxnSpPr>
            <a:cxnSpLocks/>
          </p:cNvCxnSpPr>
          <p:nvPr userDrawn="1"/>
        </p:nvCxnSpPr>
        <p:spPr>
          <a:xfrm>
            <a:off x="1809750" y="3143250"/>
            <a:ext cx="0" cy="3657600"/>
          </a:xfrm>
          <a:prstGeom prst="line">
            <a:avLst/>
          </a:prstGeom>
          <a:noFill/>
          <a:ln w="12700" cap="flat" cmpd="sng" algn="ctr">
            <a:solidFill>
              <a:srgbClr val="FFFFFF"/>
            </a:solidFill>
            <a:prstDash val="solid"/>
          </a:ln>
          <a:effectLst/>
        </p:spPr>
      </p:cxnSp>
      <p:sp>
        <p:nvSpPr>
          <p:cNvPr id="2" name="Title 1">
            <a:extLst>
              <a:ext uri="{FF2B5EF4-FFF2-40B4-BE49-F238E27FC236}">
                <a16:creationId xmlns:a16="http://schemas.microsoft.com/office/drawing/2014/main" id="{614EEB31-608E-47A0-A560-DB39F97DC889}"/>
              </a:ext>
            </a:extLst>
          </p:cNvPr>
          <p:cNvSpPr>
            <a:spLocks noGrp="1"/>
          </p:cNvSpPr>
          <p:nvPr>
            <p:ph type="title"/>
          </p:nvPr>
        </p:nvSpPr>
        <p:spPr>
          <a:xfrm>
            <a:off x="2382982" y="3143250"/>
            <a:ext cx="14095268" cy="1744156"/>
          </a:xfrm>
        </p:spPr>
        <p:txBody>
          <a:bodyPr anchor="ctr">
            <a:normAutofit/>
          </a:bodyPr>
          <a:lstStyle>
            <a:lvl1pPr>
              <a:lnSpc>
                <a:spcPct val="100000"/>
              </a:lnSpc>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2E4D1F-E7BA-47D4-A5EE-15996AA926F9}"/>
              </a:ext>
            </a:extLst>
          </p:cNvPr>
          <p:cNvSpPr>
            <a:spLocks noGrp="1"/>
          </p:cNvSpPr>
          <p:nvPr>
            <p:ph type="body" idx="1"/>
          </p:nvPr>
        </p:nvSpPr>
        <p:spPr>
          <a:xfrm>
            <a:off x="2382982" y="5399595"/>
            <a:ext cx="14095267" cy="1401255"/>
          </a:xfrm>
        </p:spPr>
        <p:txBody>
          <a:bodyPr anchor="ctr">
            <a:normAutofit/>
          </a:bodyPr>
          <a:lstStyle>
            <a:lvl1pPr marL="0" indent="0">
              <a:spcAft>
                <a:spcPts val="0"/>
              </a:spcAft>
              <a:buNone/>
              <a:defRPr sz="32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49AB29D4-AB7D-425A-8B07-2F4F4AC22DEA}"/>
              </a:ext>
            </a:extLst>
          </p:cNvPr>
          <p:cNvSpPr>
            <a:spLocks noGrp="1"/>
          </p:cNvSpPr>
          <p:nvPr>
            <p:ph type="sldNum" sz="quarter" idx="12"/>
          </p:nvPr>
        </p:nvSpPr>
        <p:spPr/>
        <p:txBody>
          <a:bodyPr/>
          <a:lstStyle/>
          <a:p>
            <a:fld id="{6F053240-8451-427F-8646-7B61D2E97575}" type="slidenum">
              <a:rPr lang="en-US" smtClean="0"/>
              <a:t>‹#›</a:t>
            </a:fld>
            <a:endParaRPr lang="en-US"/>
          </a:p>
        </p:txBody>
      </p:sp>
    </p:spTree>
    <p:extLst>
      <p:ext uri="{BB962C8B-B14F-4D97-AF65-F5344CB8AC3E}">
        <p14:creationId xmlns:p14="http://schemas.microsoft.com/office/powerpoint/2010/main" val="70381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B025-90E5-4D82-8E2B-8FC0751E5B0D}"/>
              </a:ext>
            </a:extLst>
          </p:cNvPr>
          <p:cNvSpPr>
            <a:spLocks noGrp="1"/>
          </p:cNvSpPr>
          <p:nvPr>
            <p:ph type="title"/>
          </p:nvPr>
        </p:nvSpPr>
        <p:spPr>
          <a:xfrm>
            <a:off x="1257300" y="1035410"/>
            <a:ext cx="15773400" cy="1136960"/>
          </a:xfrm>
        </p:spPr>
        <p:txBody>
          <a:bodyPr/>
          <a:lstStyle>
            <a:lvl1pPr>
              <a:lnSpc>
                <a:spcPct val="1000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20918B88-A862-462E-BAC0-3B972DDC5779}"/>
              </a:ext>
            </a:extLst>
          </p:cNvPr>
          <p:cNvSpPr>
            <a:spLocks noGrp="1"/>
          </p:cNvSpPr>
          <p:nvPr>
            <p:ph sz="half" idx="1"/>
          </p:nvPr>
        </p:nvSpPr>
        <p:spPr>
          <a:xfrm>
            <a:off x="1257300" y="3131127"/>
            <a:ext cx="7772400" cy="6134318"/>
          </a:xfrm>
        </p:spPr>
        <p:txBody>
          <a:bodyPr/>
          <a:lstStyle>
            <a:lvl2pPr>
              <a:defRPr sz="3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8A85F8A-B1C1-4C6C-8E45-526CB9ED44E5}"/>
              </a:ext>
            </a:extLst>
          </p:cNvPr>
          <p:cNvSpPr>
            <a:spLocks noGrp="1"/>
          </p:cNvSpPr>
          <p:nvPr>
            <p:ph sz="half" idx="2"/>
          </p:nvPr>
        </p:nvSpPr>
        <p:spPr>
          <a:xfrm>
            <a:off x="9258300" y="3131127"/>
            <a:ext cx="7772400" cy="6134318"/>
          </a:xfrm>
        </p:spPr>
        <p:txBody>
          <a:bodyPr/>
          <a:lstStyle>
            <a:lvl2pPr>
              <a:defRPr sz="3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71BEBF47-C01E-422D-9830-FC2324429FAE}"/>
              </a:ext>
            </a:extLst>
          </p:cNvPr>
          <p:cNvSpPr>
            <a:spLocks noGrp="1"/>
          </p:cNvSpPr>
          <p:nvPr>
            <p:ph type="ftr" sz="quarter" idx="11"/>
          </p:nvPr>
        </p:nvSpPr>
        <p:spPr>
          <a:xfrm>
            <a:off x="12573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DC13CF-EAD4-43EA-8508-54BEBE43CB3A}"/>
              </a:ext>
            </a:extLst>
          </p:cNvPr>
          <p:cNvSpPr>
            <a:spLocks noGrp="1"/>
          </p:cNvSpPr>
          <p:nvPr>
            <p:ph type="sldNum" sz="quarter" idx="12"/>
          </p:nvPr>
        </p:nvSpPr>
        <p:spPr/>
        <p:txBody>
          <a:bodyPr/>
          <a:lstStyle/>
          <a:p>
            <a:fld id="{6F053240-8451-427F-8646-7B61D2E97575}" type="slidenum">
              <a:rPr lang="en-US" smtClean="0"/>
              <a:t>‹#›</a:t>
            </a:fld>
            <a:endParaRPr lang="en-US"/>
          </a:p>
        </p:txBody>
      </p:sp>
      <p:pic>
        <p:nvPicPr>
          <p:cNvPr id="8" name="Picture 7">
            <a:extLst>
              <a:ext uri="{FF2B5EF4-FFF2-40B4-BE49-F238E27FC236}">
                <a16:creationId xmlns:a16="http://schemas.microsoft.com/office/drawing/2014/main" id="{E9A01154-5D32-43CE-ADA2-62D4ED0522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27596"/>
            <a:ext cx="9525000" cy="396875"/>
          </a:xfrm>
          <a:prstGeom prst="rect">
            <a:avLst/>
          </a:prstGeom>
        </p:spPr>
      </p:pic>
    </p:spTree>
    <p:extLst>
      <p:ext uri="{BB962C8B-B14F-4D97-AF65-F5344CB8AC3E}">
        <p14:creationId xmlns:p14="http://schemas.microsoft.com/office/powerpoint/2010/main" val="39957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177F-1046-4E0D-9DD0-97EE7077EA45}"/>
              </a:ext>
            </a:extLst>
          </p:cNvPr>
          <p:cNvSpPr>
            <a:spLocks noGrp="1"/>
          </p:cNvSpPr>
          <p:nvPr>
            <p:ph type="title"/>
          </p:nvPr>
        </p:nvSpPr>
        <p:spPr>
          <a:xfrm>
            <a:off x="1259682" y="1002505"/>
            <a:ext cx="15773400" cy="1202771"/>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0BB55-4E31-486F-B2D3-E6B447557C93}"/>
              </a:ext>
            </a:extLst>
          </p:cNvPr>
          <p:cNvSpPr>
            <a:spLocks noGrp="1"/>
          </p:cNvSpPr>
          <p:nvPr>
            <p:ph type="body" idx="1"/>
          </p:nvPr>
        </p:nvSpPr>
        <p:spPr>
          <a:xfrm>
            <a:off x="1259683" y="3046791"/>
            <a:ext cx="7736681" cy="683112"/>
          </a:xfrm>
        </p:spPr>
        <p:txBody>
          <a:bodyPr anchor="ctr"/>
          <a:lstStyle>
            <a:lvl1pPr marL="0" indent="0">
              <a:buNone/>
              <a:defRPr sz="3600" b="1" i="1">
                <a:solidFill>
                  <a:srgbClr val="6099B0"/>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5814F61-881E-44E0-ACA0-70C3D1412CB1}"/>
              </a:ext>
            </a:extLst>
          </p:cNvPr>
          <p:cNvSpPr>
            <a:spLocks noGrp="1"/>
          </p:cNvSpPr>
          <p:nvPr>
            <p:ph sz="half" idx="2"/>
          </p:nvPr>
        </p:nvSpPr>
        <p:spPr>
          <a:xfrm>
            <a:off x="1259683" y="3757613"/>
            <a:ext cx="7736681" cy="5526882"/>
          </a:xfrm>
        </p:spPr>
        <p:txBody>
          <a:bodyPr/>
          <a:lstStyle>
            <a:lvl1pPr>
              <a:defRPr sz="3200"/>
            </a:lvl1pPr>
            <a:lvl3pPr>
              <a:defRPr sz="2600"/>
            </a:lvl3pPr>
            <a:lvl4pPr>
              <a:defRPr sz="2400"/>
            </a:lvl4pPr>
            <a:lvl5pPr marL="27432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a:extLst>
              <a:ext uri="{FF2B5EF4-FFF2-40B4-BE49-F238E27FC236}">
                <a16:creationId xmlns:a16="http://schemas.microsoft.com/office/drawing/2014/main" id="{7D41205C-0F85-4475-8EB9-21DE858151F3}"/>
              </a:ext>
            </a:extLst>
          </p:cNvPr>
          <p:cNvSpPr>
            <a:spLocks noGrp="1"/>
          </p:cNvSpPr>
          <p:nvPr>
            <p:ph type="body" sz="quarter" idx="3"/>
          </p:nvPr>
        </p:nvSpPr>
        <p:spPr>
          <a:xfrm>
            <a:off x="9258300" y="3046791"/>
            <a:ext cx="7774782" cy="683112"/>
          </a:xfrm>
        </p:spPr>
        <p:txBody>
          <a:bodyPr anchor="ctr"/>
          <a:lstStyle>
            <a:lvl1pPr marL="0" indent="0">
              <a:buNone/>
              <a:defRPr sz="3600" b="1" i="1">
                <a:solidFill>
                  <a:srgbClr val="6099B0"/>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C2D9580-6AC2-4142-97BE-D960CF800923}"/>
              </a:ext>
            </a:extLst>
          </p:cNvPr>
          <p:cNvSpPr>
            <a:spLocks noGrp="1"/>
          </p:cNvSpPr>
          <p:nvPr>
            <p:ph sz="quarter" idx="4"/>
          </p:nvPr>
        </p:nvSpPr>
        <p:spPr>
          <a:xfrm>
            <a:off x="9258300" y="3757613"/>
            <a:ext cx="7774782" cy="5526882"/>
          </a:xfrm>
        </p:spPr>
        <p:txBody>
          <a:bodyPr/>
          <a:lstStyle>
            <a:lvl1pPr>
              <a:defRPr sz="3200"/>
            </a:lvl1pPr>
            <a:lvl3pPr>
              <a:defRPr sz="2600"/>
            </a:lvl3pPr>
            <a:lvl4pPr>
              <a:defRPr sz="2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ooter Placeholder 7">
            <a:extLst>
              <a:ext uri="{FF2B5EF4-FFF2-40B4-BE49-F238E27FC236}">
                <a16:creationId xmlns:a16="http://schemas.microsoft.com/office/drawing/2014/main" id="{A666EDF4-6F8E-418F-B993-CD4198B54094}"/>
              </a:ext>
            </a:extLst>
          </p:cNvPr>
          <p:cNvSpPr>
            <a:spLocks noGrp="1"/>
          </p:cNvSpPr>
          <p:nvPr>
            <p:ph type="ftr" sz="quarter" idx="11"/>
          </p:nvPr>
        </p:nvSpPr>
        <p:spPr>
          <a:xfrm>
            <a:off x="1257301" y="9556752"/>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5B77CE-77C9-4E95-A50E-A8C2A9CF3902}"/>
              </a:ext>
            </a:extLst>
          </p:cNvPr>
          <p:cNvSpPr>
            <a:spLocks noGrp="1"/>
          </p:cNvSpPr>
          <p:nvPr>
            <p:ph type="sldNum" sz="quarter" idx="12"/>
          </p:nvPr>
        </p:nvSpPr>
        <p:spPr/>
        <p:txBody>
          <a:bodyPr/>
          <a:lstStyle/>
          <a:p>
            <a:fld id="{6F053240-8451-427F-8646-7B61D2E97575}" type="slidenum">
              <a:rPr lang="en-US" smtClean="0"/>
              <a:t>‹#›</a:t>
            </a:fld>
            <a:endParaRPr lang="en-US"/>
          </a:p>
        </p:txBody>
      </p:sp>
      <p:pic>
        <p:nvPicPr>
          <p:cNvPr id="10" name="Picture 9">
            <a:extLst>
              <a:ext uri="{FF2B5EF4-FFF2-40B4-BE49-F238E27FC236}">
                <a16:creationId xmlns:a16="http://schemas.microsoft.com/office/drawing/2014/main" id="{9F2521A5-BE4B-4DF2-8ECD-55324CC6F4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27596"/>
            <a:ext cx="9525000" cy="396875"/>
          </a:xfrm>
          <a:prstGeom prst="rect">
            <a:avLst/>
          </a:prstGeom>
        </p:spPr>
      </p:pic>
    </p:spTree>
    <p:extLst>
      <p:ext uri="{BB962C8B-B14F-4D97-AF65-F5344CB8AC3E}">
        <p14:creationId xmlns:p14="http://schemas.microsoft.com/office/powerpoint/2010/main" val="276622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id="{E46AAF70-A04A-4374-BD61-E06E5C8B9C26}"/>
              </a:ext>
            </a:extLst>
          </p:cNvPr>
          <p:cNvSpPr/>
          <p:nvPr userDrawn="1"/>
        </p:nvSpPr>
        <p:spPr>
          <a:xfrm>
            <a:off x="0" y="9493250"/>
            <a:ext cx="18288000" cy="793750"/>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2813"/>
          </a:p>
        </p:txBody>
      </p:sp>
      <p:sp>
        <p:nvSpPr>
          <p:cNvPr id="2" name="Title Placeholder 1">
            <a:extLst>
              <a:ext uri="{FF2B5EF4-FFF2-40B4-BE49-F238E27FC236}">
                <a16:creationId xmlns:a16="http://schemas.microsoft.com/office/drawing/2014/main" id="{71957291-144F-424E-8637-9B8E66B98C35}"/>
              </a:ext>
            </a:extLst>
          </p:cNvPr>
          <p:cNvSpPr>
            <a:spLocks noGrp="1"/>
          </p:cNvSpPr>
          <p:nvPr>
            <p:ph type="title"/>
          </p:nvPr>
        </p:nvSpPr>
        <p:spPr>
          <a:xfrm>
            <a:off x="1257300" y="1021555"/>
            <a:ext cx="15773400" cy="151447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4285CF2-8146-4C16-872E-4063C465725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51D1754-2DBC-4D82-A87D-862A730C4FB0}"/>
              </a:ext>
            </a:extLst>
          </p:cNvPr>
          <p:cNvSpPr>
            <a:spLocks noGrp="1"/>
          </p:cNvSpPr>
          <p:nvPr>
            <p:ph type="ftr" sz="quarter" idx="3"/>
          </p:nvPr>
        </p:nvSpPr>
        <p:spPr>
          <a:xfrm>
            <a:off x="1257300" y="9534526"/>
            <a:ext cx="6172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15B8AA3-B62C-4314-910B-BC8DDC065652}"/>
              </a:ext>
            </a:extLst>
          </p:cNvPr>
          <p:cNvSpPr>
            <a:spLocks noGrp="1"/>
          </p:cNvSpPr>
          <p:nvPr>
            <p:ph type="sldNum" sz="quarter" idx="4"/>
          </p:nvPr>
        </p:nvSpPr>
        <p:spPr>
          <a:xfrm>
            <a:off x="16445344" y="9534526"/>
            <a:ext cx="585355"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F053240-8451-427F-8646-7B61D2E97575}" type="slidenum">
              <a:rPr lang="en-US" smtClean="0"/>
              <a:t>‹#›</a:t>
            </a:fld>
            <a:endParaRPr lang="en-US"/>
          </a:p>
        </p:txBody>
      </p:sp>
      <p:sp>
        <p:nvSpPr>
          <p:cNvPr id="8" name="bk object 17">
            <a:extLst>
              <a:ext uri="{FF2B5EF4-FFF2-40B4-BE49-F238E27FC236}">
                <a16:creationId xmlns:a16="http://schemas.microsoft.com/office/drawing/2014/main" id="{7C4661C4-9838-41CB-90D8-A8B6A84BB609}"/>
              </a:ext>
            </a:extLst>
          </p:cNvPr>
          <p:cNvSpPr/>
          <p:nvPr userDrawn="1"/>
        </p:nvSpPr>
        <p:spPr>
          <a:xfrm>
            <a:off x="0" y="793750"/>
            <a:ext cx="793750" cy="8699500"/>
          </a:xfrm>
          <a:custGeom>
            <a:avLst/>
            <a:gdLst/>
            <a:ahLst/>
            <a:cxnLst/>
            <a:rect l="l" t="t" r="r" b="b"/>
            <a:pathLst>
              <a:path w="635000" h="6959600">
                <a:moveTo>
                  <a:pt x="0" y="6959600"/>
                </a:moveTo>
                <a:lnTo>
                  <a:pt x="635000" y="6959600"/>
                </a:lnTo>
                <a:lnTo>
                  <a:pt x="635000" y="0"/>
                </a:lnTo>
                <a:lnTo>
                  <a:pt x="0" y="0"/>
                </a:lnTo>
                <a:lnTo>
                  <a:pt x="0" y="6959600"/>
                </a:lnTo>
                <a:close/>
              </a:path>
            </a:pathLst>
          </a:custGeom>
          <a:solidFill>
            <a:srgbClr val="F3F4F4"/>
          </a:solidFill>
        </p:spPr>
        <p:txBody>
          <a:bodyPr wrap="square" lIns="0" tIns="0" rIns="0" bIns="0" rtlCol="0"/>
          <a:lstStyle/>
          <a:p>
            <a:endParaRPr sz="2813"/>
          </a:p>
        </p:txBody>
      </p:sp>
      <p:sp>
        <p:nvSpPr>
          <p:cNvPr id="9" name="bk object 18">
            <a:extLst>
              <a:ext uri="{FF2B5EF4-FFF2-40B4-BE49-F238E27FC236}">
                <a16:creationId xmlns:a16="http://schemas.microsoft.com/office/drawing/2014/main" id="{ADD16689-5841-4E32-AAF3-3AEBB6EAEAC2}"/>
              </a:ext>
            </a:extLst>
          </p:cNvPr>
          <p:cNvSpPr/>
          <p:nvPr userDrawn="1"/>
        </p:nvSpPr>
        <p:spPr>
          <a:xfrm>
            <a:off x="0" y="0"/>
            <a:ext cx="18288000" cy="793750"/>
          </a:xfrm>
          <a:custGeom>
            <a:avLst/>
            <a:gdLst/>
            <a:ahLst/>
            <a:cxnLst/>
            <a:rect l="l" t="t" r="r" b="b"/>
            <a:pathLst>
              <a:path w="14630400" h="635000">
                <a:moveTo>
                  <a:pt x="0" y="635000"/>
                </a:moveTo>
                <a:lnTo>
                  <a:pt x="14630400" y="635000"/>
                </a:lnTo>
                <a:lnTo>
                  <a:pt x="14630400" y="0"/>
                </a:lnTo>
                <a:lnTo>
                  <a:pt x="0" y="0"/>
                </a:lnTo>
                <a:lnTo>
                  <a:pt x="0" y="635000"/>
                </a:lnTo>
                <a:close/>
              </a:path>
            </a:pathLst>
          </a:custGeom>
          <a:solidFill>
            <a:srgbClr val="F3F4F4"/>
          </a:solidFill>
        </p:spPr>
        <p:txBody>
          <a:bodyPr wrap="square" lIns="0" tIns="0" rIns="0" bIns="0" rtlCol="0"/>
          <a:lstStyle/>
          <a:p>
            <a:endParaRPr sz="2813"/>
          </a:p>
        </p:txBody>
      </p:sp>
      <p:sp>
        <p:nvSpPr>
          <p:cNvPr id="10" name="bk object 19">
            <a:extLst>
              <a:ext uri="{FF2B5EF4-FFF2-40B4-BE49-F238E27FC236}">
                <a16:creationId xmlns:a16="http://schemas.microsoft.com/office/drawing/2014/main" id="{B07F1E26-0C0C-4F5C-AF01-A36811853F15}"/>
              </a:ext>
            </a:extLst>
          </p:cNvPr>
          <p:cNvSpPr/>
          <p:nvPr userDrawn="1"/>
        </p:nvSpPr>
        <p:spPr>
          <a:xfrm>
            <a:off x="17494234" y="793750"/>
            <a:ext cx="794544" cy="8699500"/>
          </a:xfrm>
          <a:custGeom>
            <a:avLst/>
            <a:gdLst/>
            <a:ahLst/>
            <a:cxnLst/>
            <a:rect l="l" t="t" r="r" b="b"/>
            <a:pathLst>
              <a:path w="635634" h="6959600">
                <a:moveTo>
                  <a:pt x="635012" y="0"/>
                </a:moveTo>
                <a:lnTo>
                  <a:pt x="0" y="0"/>
                </a:lnTo>
                <a:lnTo>
                  <a:pt x="0" y="6959587"/>
                </a:lnTo>
                <a:lnTo>
                  <a:pt x="635012" y="6959587"/>
                </a:lnTo>
                <a:lnTo>
                  <a:pt x="635012" y="0"/>
                </a:lnTo>
                <a:close/>
              </a:path>
            </a:pathLst>
          </a:custGeom>
          <a:solidFill>
            <a:srgbClr val="F3F4F4"/>
          </a:solidFill>
        </p:spPr>
        <p:txBody>
          <a:bodyPr wrap="square" lIns="0" tIns="0" rIns="0" bIns="0" rtlCol="0"/>
          <a:lstStyle/>
          <a:p>
            <a:endParaRPr sz="2813"/>
          </a:p>
        </p:txBody>
      </p:sp>
    </p:spTree>
    <p:extLst>
      <p:ext uri="{BB962C8B-B14F-4D97-AF65-F5344CB8AC3E}">
        <p14:creationId xmlns:p14="http://schemas.microsoft.com/office/powerpoint/2010/main" val="309255254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5" r:id="rId4"/>
    <p:sldLayoutId id="2147483664" r:id="rId5"/>
    <p:sldLayoutId id="2147483660" r:id="rId6"/>
    <p:sldLayoutId id="2147483651" r:id="rId7"/>
    <p:sldLayoutId id="2147483652" r:id="rId8"/>
    <p:sldLayoutId id="2147483653" r:id="rId9"/>
    <p:sldLayoutId id="2147483654" r:id="rId10"/>
    <p:sldLayoutId id="2147483655" r:id="rId11"/>
    <p:sldLayoutId id="2147483656" r:id="rId12"/>
    <p:sldLayoutId id="2147483657" r:id="rId13"/>
    <p:sldLayoutId id="2147483661" r:id="rId14"/>
  </p:sldLayoutIdLst>
  <p:txStyles>
    <p:titleStyle>
      <a:lvl1pPr algn="l" defTabSz="1371600" rtl="0" eaLnBrk="1" latinLnBrk="0" hangingPunct="1">
        <a:lnSpc>
          <a:spcPct val="90000"/>
        </a:lnSpc>
        <a:spcBef>
          <a:spcPct val="0"/>
        </a:spcBef>
        <a:buNone/>
        <a:defRPr sz="4800" b="1" i="1" kern="1200">
          <a:solidFill>
            <a:schemeClr val="tx1">
              <a:lumMod val="50000"/>
              <a:lumOff val="50000"/>
            </a:schemeClr>
          </a:solidFill>
          <a:latin typeface="+mj-lt"/>
          <a:ea typeface="+mj-ea"/>
          <a:cs typeface="+mj-cs"/>
        </a:defRPr>
      </a:lvl1pPr>
    </p:titleStyle>
    <p:bodyStyle>
      <a:lvl1pPr marL="342900" indent="-342900" algn="l" defTabSz="1371600" rtl="0" eaLnBrk="1" latinLnBrk="0" hangingPunct="1">
        <a:lnSpc>
          <a:spcPct val="100000"/>
        </a:lnSpc>
        <a:spcBef>
          <a:spcPts val="0"/>
        </a:spcBef>
        <a:spcAft>
          <a:spcPts val="1200"/>
        </a:spcAft>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1200"/>
        </a:spcAft>
        <a:buFont typeface="Arial" panose="020B0604020202020204" pitchFamily="34" charset="0"/>
        <a:buChar char="•"/>
        <a:defRPr sz="26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6.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22D800-3E69-954A-CEAE-506F1714B876}"/>
              </a:ext>
            </a:extLst>
          </p:cNvPr>
          <p:cNvPicPr>
            <a:picLocks noChangeAspect="1"/>
          </p:cNvPicPr>
          <p:nvPr/>
        </p:nvPicPr>
        <p:blipFill>
          <a:blip r:embed="rId3"/>
          <a:stretch>
            <a:fillRect/>
          </a:stretch>
        </p:blipFill>
        <p:spPr>
          <a:xfrm flipH="1">
            <a:off x="12803489" y="6332561"/>
            <a:ext cx="4706587" cy="3184300"/>
          </a:xfrm>
          <a:prstGeom prst="rect">
            <a:avLst/>
          </a:prstGeom>
        </p:spPr>
      </p:pic>
      <p:sp>
        <p:nvSpPr>
          <p:cNvPr id="4" name="Title 3">
            <a:extLst>
              <a:ext uri="{FF2B5EF4-FFF2-40B4-BE49-F238E27FC236}">
                <a16:creationId xmlns:a16="http://schemas.microsoft.com/office/drawing/2014/main" id="{D6B75463-11B5-21A0-1F8B-F954F7731877}"/>
              </a:ext>
            </a:extLst>
          </p:cNvPr>
          <p:cNvSpPr>
            <a:spLocks noGrp="1"/>
          </p:cNvSpPr>
          <p:nvPr>
            <p:ph type="ctrTitle"/>
          </p:nvPr>
        </p:nvSpPr>
        <p:spPr/>
        <p:txBody>
          <a:bodyPr>
            <a:normAutofit/>
          </a:bodyPr>
          <a:lstStyle/>
          <a:p>
            <a:r>
              <a:rPr lang="en-US" sz="6000" dirty="0"/>
              <a:t>The DAISY Award </a:t>
            </a:r>
            <a:br>
              <a:rPr lang="en-US" dirty="0"/>
            </a:br>
            <a:r>
              <a:rPr lang="en-US" dirty="0"/>
              <a:t>for Extraordinary Nurses</a:t>
            </a:r>
          </a:p>
        </p:txBody>
      </p:sp>
      <p:pic>
        <p:nvPicPr>
          <p:cNvPr id="3" name="Picture 2">
            <a:extLst>
              <a:ext uri="{FF2B5EF4-FFF2-40B4-BE49-F238E27FC236}">
                <a16:creationId xmlns:a16="http://schemas.microsoft.com/office/drawing/2014/main" id="{810AFE54-8DCF-3337-9BF6-AB05FFC126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2942450" y="1359833"/>
            <a:ext cx="4085584" cy="2121698"/>
          </a:xfrm>
          <a:prstGeom prst="rect">
            <a:avLst/>
          </a:prstGeom>
        </p:spPr>
      </p:pic>
    </p:spTree>
    <p:extLst>
      <p:ext uri="{BB962C8B-B14F-4D97-AF65-F5344CB8AC3E}">
        <p14:creationId xmlns:p14="http://schemas.microsoft.com/office/powerpoint/2010/main" val="2218643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A3E7A-3AD5-92FE-C6A8-EA06775247ED}"/>
              </a:ext>
            </a:extLst>
          </p:cNvPr>
          <p:cNvSpPr>
            <a:spLocks noGrp="1"/>
          </p:cNvSpPr>
          <p:nvPr>
            <p:ph type="title"/>
          </p:nvPr>
        </p:nvSpPr>
        <p:spPr/>
        <p:txBody>
          <a:bodyPr/>
          <a:lstStyle/>
          <a:p>
            <a:r>
              <a:rPr lang="en-US" dirty="0"/>
              <a:t>Online spotlight</a:t>
            </a:r>
          </a:p>
        </p:txBody>
      </p:sp>
      <p:sp>
        <p:nvSpPr>
          <p:cNvPr id="4" name="Text Placeholder 3">
            <a:extLst>
              <a:ext uri="{FF2B5EF4-FFF2-40B4-BE49-F238E27FC236}">
                <a16:creationId xmlns:a16="http://schemas.microsoft.com/office/drawing/2014/main" id="{D4A476A8-C378-42D5-A294-9A2773A58A00}"/>
              </a:ext>
            </a:extLst>
          </p:cNvPr>
          <p:cNvSpPr>
            <a:spLocks noGrp="1"/>
          </p:cNvSpPr>
          <p:nvPr>
            <p:ph type="body" sz="half" idx="2"/>
          </p:nvPr>
        </p:nvSpPr>
        <p:spPr>
          <a:xfrm>
            <a:off x="1259682" y="3421226"/>
            <a:ext cx="6161891" cy="5708917"/>
          </a:xfrm>
        </p:spPr>
        <p:txBody>
          <a:bodyPr/>
          <a:lstStyle/>
          <a:p>
            <a:pPr>
              <a:spcAft>
                <a:spcPts val="1800"/>
              </a:spcAft>
            </a:pPr>
            <a:r>
              <a:rPr lang="en-US" dirty="0"/>
              <a:t>You will be registered with The DAISY Foundation on their website. A special page will be created for you to share with your friends and family.</a:t>
            </a:r>
          </a:p>
          <a:p>
            <a:r>
              <a:rPr lang="en-US" dirty="0"/>
              <a:t>A list of your additional benefits can be found in your gift bag, or online at DAISYfoundation.org </a:t>
            </a:r>
          </a:p>
          <a:p>
            <a:endParaRPr lang="en-US" dirty="0"/>
          </a:p>
        </p:txBody>
      </p:sp>
      <p:pic>
        <p:nvPicPr>
          <p:cNvPr id="6" name="Picture 5">
            <a:extLst>
              <a:ext uri="{FF2B5EF4-FFF2-40B4-BE49-F238E27FC236}">
                <a16:creationId xmlns:a16="http://schemas.microsoft.com/office/drawing/2014/main" id="{9D7A4EB1-2018-36BF-CBAB-EEDBB7F879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57304" y="2289041"/>
            <a:ext cx="6161891" cy="5708917"/>
          </a:xfrm>
          <a:prstGeom prst="rect">
            <a:avLst/>
          </a:prstGeom>
          <a:noFill/>
          <a:ln w="19050">
            <a:solidFill>
              <a:schemeClr val="bg2"/>
            </a:solidFill>
          </a:ln>
          <a:effectLst>
            <a:outerShdw blurRad="50800" dist="127000" dir="2700000" algn="tl" rotWithShape="0">
              <a:prstClr val="black">
                <a:alpha val="40000"/>
              </a:prstClr>
            </a:outerShdw>
          </a:effectLst>
        </p:spPr>
      </p:pic>
      <p:pic>
        <p:nvPicPr>
          <p:cNvPr id="7" name="Picture 6">
            <a:extLst>
              <a:ext uri="{FF2B5EF4-FFF2-40B4-BE49-F238E27FC236}">
                <a16:creationId xmlns:a16="http://schemas.microsoft.com/office/drawing/2014/main" id="{74275983-976A-7AFF-0094-B040C7739C59}"/>
              </a:ext>
            </a:extLst>
          </p:cNvPr>
          <p:cNvPicPr>
            <a:picLocks noChangeAspect="1"/>
          </p:cNvPicPr>
          <p:nvPr/>
        </p:nvPicPr>
        <p:blipFill>
          <a:blip r:embed="rId4"/>
          <a:stretch>
            <a:fillRect/>
          </a:stretch>
        </p:blipFill>
        <p:spPr>
          <a:xfrm>
            <a:off x="786321" y="6713241"/>
            <a:ext cx="4176213" cy="2825468"/>
          </a:xfrm>
          <a:prstGeom prst="rect">
            <a:avLst/>
          </a:prstGeom>
        </p:spPr>
      </p:pic>
    </p:spTree>
    <p:extLst>
      <p:ext uri="{BB962C8B-B14F-4D97-AF65-F5344CB8AC3E}">
        <p14:creationId xmlns:p14="http://schemas.microsoft.com/office/powerpoint/2010/main" val="2719351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254FE-5EEB-A53C-E1D7-3A5F632A56EC}"/>
              </a:ext>
            </a:extLst>
          </p:cNvPr>
          <p:cNvSpPr>
            <a:spLocks noGrp="1"/>
          </p:cNvSpPr>
          <p:nvPr>
            <p:ph type="title"/>
          </p:nvPr>
        </p:nvSpPr>
        <p:spPr/>
        <p:txBody>
          <a:bodyPr/>
          <a:lstStyle/>
          <a:p>
            <a:r>
              <a:rPr lang="en-US" dirty="0"/>
              <a:t>Congratulations to our nominees</a:t>
            </a:r>
          </a:p>
        </p:txBody>
      </p:sp>
      <p:sp>
        <p:nvSpPr>
          <p:cNvPr id="3" name="Content Placeholder 2">
            <a:extLst>
              <a:ext uri="{FF2B5EF4-FFF2-40B4-BE49-F238E27FC236}">
                <a16:creationId xmlns:a16="http://schemas.microsoft.com/office/drawing/2014/main" id="{3BA40DA6-5316-46F3-2971-ED691A270414}"/>
              </a:ext>
            </a:extLst>
          </p:cNvPr>
          <p:cNvSpPr>
            <a:spLocks noGrp="1"/>
          </p:cNvSpPr>
          <p:nvPr>
            <p:ph sz="half" idx="1"/>
          </p:nvPr>
        </p:nvSpPr>
        <p:spPr>
          <a:xfrm>
            <a:off x="1257300" y="2921619"/>
            <a:ext cx="3075549" cy="4186206"/>
          </a:xfrm>
        </p:spPr>
        <p:txBody>
          <a:bodyPr>
            <a:noAutofit/>
          </a:bodyPr>
          <a:lstStyle/>
          <a:p>
            <a:pPr marL="0" indent="0">
              <a:spcAft>
                <a:spcPts val="0"/>
              </a:spcAft>
              <a:buNone/>
            </a:pPr>
            <a:r>
              <a:rPr lang="en-US" sz="2400" dirty="0"/>
              <a:t>Mary Beth Alteri                        </a:t>
            </a:r>
          </a:p>
          <a:p>
            <a:pPr marL="0" indent="0">
              <a:spcAft>
                <a:spcPts val="0"/>
              </a:spcAft>
              <a:buNone/>
            </a:pPr>
            <a:r>
              <a:rPr lang="en-US" sz="2400" dirty="0"/>
              <a:t>Shannon Basile</a:t>
            </a:r>
          </a:p>
          <a:p>
            <a:pPr marL="0" indent="0">
              <a:spcAft>
                <a:spcPts val="0"/>
              </a:spcAft>
              <a:buNone/>
            </a:pPr>
            <a:r>
              <a:rPr lang="en-US" sz="2400" dirty="0"/>
              <a:t>Traci Bates</a:t>
            </a:r>
          </a:p>
          <a:p>
            <a:pPr marL="0" indent="0">
              <a:spcAft>
                <a:spcPts val="0"/>
              </a:spcAft>
              <a:buNone/>
            </a:pPr>
            <a:r>
              <a:rPr lang="en-US" sz="2400" dirty="0"/>
              <a:t>Jill Beaty</a:t>
            </a:r>
          </a:p>
          <a:p>
            <a:pPr marL="0" indent="0">
              <a:spcAft>
                <a:spcPts val="0"/>
              </a:spcAft>
              <a:buNone/>
            </a:pPr>
            <a:r>
              <a:rPr lang="en-US" sz="2400" dirty="0"/>
              <a:t>Marisa Beffel</a:t>
            </a:r>
          </a:p>
          <a:p>
            <a:pPr marL="0" indent="0">
              <a:spcAft>
                <a:spcPts val="0"/>
              </a:spcAft>
              <a:buNone/>
            </a:pPr>
            <a:r>
              <a:rPr lang="en-US" sz="2400" dirty="0"/>
              <a:t>Kristine Brandt</a:t>
            </a:r>
          </a:p>
          <a:p>
            <a:pPr marL="0" indent="0">
              <a:spcAft>
                <a:spcPts val="0"/>
              </a:spcAft>
              <a:buNone/>
            </a:pPr>
            <a:r>
              <a:rPr lang="en-US" sz="2400" dirty="0"/>
              <a:t>Deborah Clemens</a:t>
            </a:r>
          </a:p>
          <a:p>
            <a:pPr marL="0" indent="0">
              <a:spcAft>
                <a:spcPts val="0"/>
              </a:spcAft>
              <a:buNone/>
            </a:pPr>
            <a:r>
              <a:rPr lang="en-US" sz="2400" dirty="0"/>
              <a:t>Miranda Dooley</a:t>
            </a:r>
          </a:p>
          <a:p>
            <a:pPr marL="0" indent="0">
              <a:spcAft>
                <a:spcPts val="0"/>
              </a:spcAft>
              <a:buNone/>
            </a:pPr>
            <a:r>
              <a:rPr lang="en-US" sz="2400" dirty="0"/>
              <a:t>Nicole Dunnigan</a:t>
            </a:r>
          </a:p>
          <a:p>
            <a:pPr marL="0" indent="0">
              <a:spcAft>
                <a:spcPts val="0"/>
              </a:spcAft>
              <a:buNone/>
            </a:pPr>
            <a:r>
              <a:rPr lang="en-US" sz="2400" dirty="0"/>
              <a:t>Amanda Espenscheid</a:t>
            </a:r>
          </a:p>
          <a:p>
            <a:pPr marL="0" indent="0">
              <a:spcAft>
                <a:spcPts val="0"/>
              </a:spcAft>
              <a:buNone/>
            </a:pPr>
            <a:r>
              <a:rPr lang="en-US" sz="2400" dirty="0"/>
              <a:t>Nadine Farago</a:t>
            </a:r>
          </a:p>
          <a:p>
            <a:pPr marL="0" indent="0">
              <a:spcAft>
                <a:spcPts val="0"/>
              </a:spcAft>
              <a:buNone/>
            </a:pPr>
            <a:r>
              <a:rPr lang="en-US" sz="2400" dirty="0"/>
              <a:t>Jenny Fischer</a:t>
            </a:r>
          </a:p>
          <a:p>
            <a:pPr marL="0" indent="0">
              <a:spcAft>
                <a:spcPts val="0"/>
              </a:spcAft>
              <a:buNone/>
            </a:pPr>
            <a:endParaRPr lang="en-US" sz="2000" dirty="0"/>
          </a:p>
        </p:txBody>
      </p:sp>
      <p:sp>
        <p:nvSpPr>
          <p:cNvPr id="4" name="Content Placeholder 3">
            <a:extLst>
              <a:ext uri="{FF2B5EF4-FFF2-40B4-BE49-F238E27FC236}">
                <a16:creationId xmlns:a16="http://schemas.microsoft.com/office/drawing/2014/main" id="{1147BEB1-9C75-47F2-B714-8794B6DD1CD5}"/>
              </a:ext>
            </a:extLst>
          </p:cNvPr>
          <p:cNvSpPr>
            <a:spLocks noGrp="1"/>
          </p:cNvSpPr>
          <p:nvPr>
            <p:ph sz="half" idx="2"/>
          </p:nvPr>
        </p:nvSpPr>
        <p:spPr>
          <a:xfrm>
            <a:off x="10634474" y="2968244"/>
            <a:ext cx="2465415" cy="3688688"/>
          </a:xfrm>
        </p:spPr>
        <p:txBody>
          <a:bodyPr>
            <a:noAutofit/>
          </a:bodyPr>
          <a:lstStyle/>
          <a:p>
            <a:pPr marL="0" indent="0">
              <a:spcAft>
                <a:spcPts val="0"/>
              </a:spcAft>
              <a:buNone/>
            </a:pPr>
            <a:r>
              <a:rPr lang="en-US" sz="2400" dirty="0"/>
              <a:t>Nicole Rintelman</a:t>
            </a:r>
          </a:p>
          <a:p>
            <a:pPr marL="0" indent="0">
              <a:spcAft>
                <a:spcPts val="0"/>
              </a:spcAft>
              <a:buNone/>
            </a:pPr>
            <a:r>
              <a:rPr lang="en-US" sz="2400" dirty="0"/>
              <a:t>Nicole Sabish</a:t>
            </a:r>
          </a:p>
          <a:p>
            <a:pPr marL="0" indent="0">
              <a:spcAft>
                <a:spcPts val="0"/>
              </a:spcAft>
              <a:buNone/>
            </a:pPr>
            <a:r>
              <a:rPr lang="en-US" sz="2400" dirty="0"/>
              <a:t>Theresa Sabol</a:t>
            </a:r>
          </a:p>
          <a:p>
            <a:pPr marL="0" indent="0">
              <a:spcAft>
                <a:spcPts val="0"/>
              </a:spcAft>
              <a:buNone/>
            </a:pPr>
            <a:r>
              <a:rPr lang="en-US" sz="2400" dirty="0"/>
              <a:t>Elise Schuh</a:t>
            </a:r>
          </a:p>
          <a:p>
            <a:pPr marL="0" indent="0">
              <a:spcAft>
                <a:spcPts val="0"/>
              </a:spcAft>
              <a:buNone/>
            </a:pPr>
            <a:r>
              <a:rPr lang="en-US" sz="2400" dirty="0"/>
              <a:t>Robyn Schultz</a:t>
            </a:r>
          </a:p>
          <a:p>
            <a:pPr marL="0" indent="0">
              <a:spcAft>
                <a:spcPts val="0"/>
              </a:spcAft>
              <a:buNone/>
            </a:pPr>
            <a:r>
              <a:rPr lang="en-US" sz="2400" dirty="0"/>
              <a:t>Joe Schultz</a:t>
            </a:r>
          </a:p>
          <a:p>
            <a:pPr marL="0" indent="0">
              <a:spcAft>
                <a:spcPts val="0"/>
              </a:spcAft>
              <a:buNone/>
            </a:pPr>
            <a:r>
              <a:rPr lang="en-US" sz="2400" dirty="0"/>
              <a:t>Ashley Schwoegler</a:t>
            </a:r>
          </a:p>
          <a:p>
            <a:pPr marL="0" indent="0">
              <a:spcAft>
                <a:spcPts val="0"/>
              </a:spcAft>
              <a:buNone/>
            </a:pPr>
            <a:r>
              <a:rPr lang="en-US" sz="2400" dirty="0"/>
              <a:t>Clifford Searl</a:t>
            </a:r>
          </a:p>
          <a:p>
            <a:pPr marL="0" indent="0">
              <a:spcAft>
                <a:spcPts val="0"/>
              </a:spcAft>
              <a:buNone/>
            </a:pPr>
            <a:r>
              <a:rPr lang="en-US" sz="2400" dirty="0"/>
              <a:t>Jayme Servia</a:t>
            </a:r>
          </a:p>
          <a:p>
            <a:pPr marL="0" indent="0">
              <a:spcAft>
                <a:spcPts val="0"/>
              </a:spcAft>
              <a:buNone/>
            </a:pPr>
            <a:r>
              <a:rPr lang="en-US" sz="2400" dirty="0"/>
              <a:t>Amanda Simpson</a:t>
            </a:r>
          </a:p>
          <a:p>
            <a:pPr marL="0" indent="0">
              <a:spcAft>
                <a:spcPts val="0"/>
              </a:spcAft>
              <a:buNone/>
            </a:pPr>
            <a:r>
              <a:rPr lang="en-US" sz="2400" dirty="0"/>
              <a:t>Jan Smith</a:t>
            </a:r>
          </a:p>
          <a:p>
            <a:pPr marL="0" indent="0">
              <a:spcAft>
                <a:spcPts val="0"/>
              </a:spcAft>
              <a:buNone/>
            </a:pPr>
            <a:r>
              <a:rPr lang="en-US" sz="2400" dirty="0"/>
              <a:t>Leah Stroede</a:t>
            </a:r>
          </a:p>
          <a:p>
            <a:pPr marL="0" indent="0">
              <a:spcAft>
                <a:spcPts val="0"/>
              </a:spcAft>
              <a:buNone/>
            </a:pPr>
            <a:r>
              <a:rPr lang="en-US" sz="2000" dirty="0"/>
              <a:t> </a:t>
            </a:r>
          </a:p>
        </p:txBody>
      </p:sp>
      <p:pic>
        <p:nvPicPr>
          <p:cNvPr id="5" name="Picture 4">
            <a:extLst>
              <a:ext uri="{FF2B5EF4-FFF2-40B4-BE49-F238E27FC236}">
                <a16:creationId xmlns:a16="http://schemas.microsoft.com/office/drawing/2014/main" id="{506B5EDB-201D-70AA-CC17-8E3005198F1B}"/>
              </a:ext>
            </a:extLst>
          </p:cNvPr>
          <p:cNvPicPr>
            <a:picLocks noChangeAspect="1"/>
          </p:cNvPicPr>
          <p:nvPr/>
        </p:nvPicPr>
        <p:blipFill>
          <a:blip r:embed="rId3"/>
          <a:stretch>
            <a:fillRect/>
          </a:stretch>
        </p:blipFill>
        <p:spPr>
          <a:xfrm>
            <a:off x="14420519" y="853325"/>
            <a:ext cx="2722997" cy="1842277"/>
          </a:xfrm>
          <a:prstGeom prst="rect">
            <a:avLst/>
          </a:prstGeom>
        </p:spPr>
      </p:pic>
      <p:pic>
        <p:nvPicPr>
          <p:cNvPr id="6" name="Picture 5">
            <a:extLst>
              <a:ext uri="{FF2B5EF4-FFF2-40B4-BE49-F238E27FC236}">
                <a16:creationId xmlns:a16="http://schemas.microsoft.com/office/drawing/2014/main" id="{758F318A-654D-F0DF-1D85-10ACA238576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48361" y="7960278"/>
            <a:ext cx="2984488" cy="1549884"/>
          </a:xfrm>
          <a:prstGeom prst="rect">
            <a:avLst/>
          </a:prstGeom>
        </p:spPr>
      </p:pic>
      <p:sp>
        <p:nvSpPr>
          <p:cNvPr id="7" name="Content Placeholder 2">
            <a:extLst>
              <a:ext uri="{FF2B5EF4-FFF2-40B4-BE49-F238E27FC236}">
                <a16:creationId xmlns:a16="http://schemas.microsoft.com/office/drawing/2014/main" id="{CCFBE943-D944-8601-99C9-BBCDC30A935A}"/>
              </a:ext>
            </a:extLst>
          </p:cNvPr>
          <p:cNvSpPr txBox="1">
            <a:spLocks/>
          </p:cNvSpPr>
          <p:nvPr/>
        </p:nvSpPr>
        <p:spPr>
          <a:xfrm>
            <a:off x="4295871" y="2888679"/>
            <a:ext cx="2905082" cy="4035921"/>
          </a:xfrm>
          <a:prstGeom prst="rect">
            <a:avLst/>
          </a:prstGeom>
        </p:spPr>
        <p:txBody>
          <a:bodyPr vert="horz" lIns="91440" tIns="45720" rIns="91440" bIns="45720" rtlCol="0">
            <a:noAutofit/>
          </a:bodyPr>
          <a:lstStyle>
            <a:lvl1pPr marL="342900" indent="-342900" algn="l" defTabSz="1371600" rtl="0" eaLnBrk="1" latinLnBrk="0" hangingPunct="1">
              <a:lnSpc>
                <a:spcPct val="100000"/>
              </a:lnSpc>
              <a:spcBef>
                <a:spcPts val="0"/>
              </a:spcBef>
              <a:spcAft>
                <a:spcPts val="1200"/>
              </a:spcAft>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1200"/>
              </a:spcAft>
              <a:buFont typeface="Arial" panose="020B0604020202020204" pitchFamily="34" charset="0"/>
              <a:buChar char="•"/>
              <a:defRPr sz="32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1200"/>
              </a:spcAft>
              <a:buFont typeface="Arial" panose="020B0604020202020204" pitchFamily="34" charset="0"/>
              <a:buChar char="•"/>
              <a:defRPr sz="26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Aft>
                <a:spcPts val="0"/>
              </a:spcAft>
              <a:buNone/>
            </a:pPr>
            <a:r>
              <a:rPr lang="en-US" sz="2400" dirty="0"/>
              <a:t>Linda Fraser</a:t>
            </a:r>
          </a:p>
          <a:p>
            <a:pPr marL="0" indent="0">
              <a:spcAft>
                <a:spcPts val="0"/>
              </a:spcAft>
              <a:buNone/>
            </a:pPr>
            <a:r>
              <a:rPr lang="en-US" sz="2400" dirty="0"/>
              <a:t>Amanda Griffin                       </a:t>
            </a:r>
          </a:p>
          <a:p>
            <a:pPr marL="0" indent="0">
              <a:spcAft>
                <a:spcPts val="0"/>
              </a:spcAft>
              <a:buNone/>
            </a:pPr>
            <a:r>
              <a:rPr lang="en-US" sz="2400" dirty="0"/>
              <a:t>Morgan Gruszynski</a:t>
            </a:r>
          </a:p>
          <a:p>
            <a:pPr marL="0" indent="0">
              <a:spcAft>
                <a:spcPts val="0"/>
              </a:spcAft>
              <a:buNone/>
            </a:pPr>
            <a:r>
              <a:rPr lang="en-US" sz="2400" dirty="0"/>
              <a:t>Megan Haas</a:t>
            </a:r>
          </a:p>
          <a:p>
            <a:pPr marL="0" indent="0">
              <a:spcAft>
                <a:spcPts val="0"/>
              </a:spcAft>
              <a:buNone/>
            </a:pPr>
            <a:r>
              <a:rPr lang="en-US" sz="2400" dirty="0"/>
              <a:t>Brian Hansen</a:t>
            </a:r>
          </a:p>
          <a:p>
            <a:pPr marL="0" indent="0">
              <a:spcAft>
                <a:spcPts val="0"/>
              </a:spcAft>
              <a:buNone/>
            </a:pPr>
            <a:r>
              <a:rPr lang="en-US" sz="2400" dirty="0"/>
              <a:t>Hallie Hartmann</a:t>
            </a:r>
          </a:p>
          <a:p>
            <a:pPr marL="0" indent="0">
              <a:spcAft>
                <a:spcPts val="0"/>
              </a:spcAft>
              <a:buNone/>
            </a:pPr>
            <a:r>
              <a:rPr lang="en-US" sz="2400" dirty="0"/>
              <a:t>Shelli Hoffstrom</a:t>
            </a:r>
          </a:p>
          <a:p>
            <a:pPr marL="0" indent="0">
              <a:spcAft>
                <a:spcPts val="0"/>
              </a:spcAft>
              <a:buNone/>
            </a:pPr>
            <a:r>
              <a:rPr lang="en-US" sz="2400" dirty="0"/>
              <a:t>Charlotte Hopkins</a:t>
            </a:r>
          </a:p>
          <a:p>
            <a:pPr marL="0" indent="0">
              <a:spcAft>
                <a:spcPts val="0"/>
              </a:spcAft>
              <a:buNone/>
            </a:pPr>
            <a:r>
              <a:rPr lang="en-US" sz="2400" dirty="0"/>
              <a:t>Amy Kuecherer</a:t>
            </a:r>
          </a:p>
          <a:p>
            <a:pPr marL="0" indent="0">
              <a:spcAft>
                <a:spcPts val="0"/>
              </a:spcAft>
              <a:buNone/>
            </a:pPr>
            <a:r>
              <a:rPr lang="en-US" sz="2400" dirty="0"/>
              <a:t>Khoi Le</a:t>
            </a:r>
          </a:p>
          <a:p>
            <a:pPr marL="0" indent="0">
              <a:spcAft>
                <a:spcPts val="0"/>
              </a:spcAft>
              <a:buNone/>
            </a:pPr>
            <a:r>
              <a:rPr lang="en-US" sz="2400" dirty="0"/>
              <a:t>Jackie Loomis</a:t>
            </a:r>
          </a:p>
          <a:p>
            <a:pPr marL="0" indent="0">
              <a:spcAft>
                <a:spcPts val="0"/>
              </a:spcAft>
              <a:buNone/>
            </a:pPr>
            <a:r>
              <a:rPr lang="en-US" sz="2400" dirty="0"/>
              <a:t>Sommer Lovett</a:t>
            </a:r>
          </a:p>
          <a:p>
            <a:pPr marL="0" indent="0">
              <a:spcAft>
                <a:spcPts val="0"/>
              </a:spcAft>
              <a:buFont typeface="Arial" panose="020B0604020202020204" pitchFamily="34" charset="0"/>
              <a:buNone/>
            </a:pPr>
            <a:r>
              <a:rPr lang="en-US" sz="2000" dirty="0"/>
              <a:t> </a:t>
            </a:r>
          </a:p>
        </p:txBody>
      </p:sp>
      <p:sp>
        <p:nvSpPr>
          <p:cNvPr id="8" name="Content Placeholder 2">
            <a:extLst>
              <a:ext uri="{FF2B5EF4-FFF2-40B4-BE49-F238E27FC236}">
                <a16:creationId xmlns:a16="http://schemas.microsoft.com/office/drawing/2014/main" id="{58751708-7F2D-4DA7-B5F3-04DD817F0447}"/>
              </a:ext>
            </a:extLst>
          </p:cNvPr>
          <p:cNvSpPr txBox="1">
            <a:spLocks/>
          </p:cNvSpPr>
          <p:nvPr/>
        </p:nvSpPr>
        <p:spPr>
          <a:xfrm>
            <a:off x="7371421" y="2921619"/>
            <a:ext cx="3024812" cy="5038659"/>
          </a:xfrm>
          <a:prstGeom prst="rect">
            <a:avLst/>
          </a:prstGeom>
        </p:spPr>
        <p:txBody>
          <a:bodyPr vert="horz" lIns="91440" tIns="45720" rIns="91440" bIns="45720" rtlCol="0">
            <a:normAutofit fontScale="92500" lnSpcReduction="10000"/>
          </a:bodyPr>
          <a:lstStyle>
            <a:lvl1pPr marL="342900" indent="-342900" algn="l" defTabSz="1371600" rtl="0" eaLnBrk="1" latinLnBrk="0" hangingPunct="1">
              <a:lnSpc>
                <a:spcPct val="100000"/>
              </a:lnSpc>
              <a:spcBef>
                <a:spcPts val="0"/>
              </a:spcBef>
              <a:spcAft>
                <a:spcPts val="1200"/>
              </a:spcAft>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1200"/>
              </a:spcAft>
              <a:buFont typeface="Arial" panose="020B0604020202020204" pitchFamily="34" charset="0"/>
              <a:buChar char="•"/>
              <a:defRPr sz="32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1200"/>
              </a:spcAft>
              <a:buFont typeface="Arial" panose="020B0604020202020204" pitchFamily="34" charset="0"/>
              <a:buChar char="•"/>
              <a:defRPr sz="26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10000"/>
              </a:lnSpc>
              <a:spcAft>
                <a:spcPts val="0"/>
              </a:spcAft>
              <a:buNone/>
            </a:pPr>
            <a:r>
              <a:rPr lang="en-US" sz="2600" dirty="0"/>
              <a:t>LaTrissa Luckett</a:t>
            </a:r>
          </a:p>
          <a:p>
            <a:pPr marL="0" indent="0">
              <a:lnSpc>
                <a:spcPct val="110000"/>
              </a:lnSpc>
              <a:spcAft>
                <a:spcPts val="0"/>
              </a:spcAft>
              <a:buNone/>
            </a:pPr>
            <a:r>
              <a:rPr lang="en-US" sz="2600" dirty="0"/>
              <a:t>Alyse Mandella                      </a:t>
            </a:r>
          </a:p>
          <a:p>
            <a:pPr marL="0" indent="0">
              <a:lnSpc>
                <a:spcPct val="110000"/>
              </a:lnSpc>
              <a:spcAft>
                <a:spcPts val="0"/>
              </a:spcAft>
              <a:buNone/>
            </a:pPr>
            <a:r>
              <a:rPr lang="en-US" sz="2600" dirty="0"/>
              <a:t>Kayla Mandt</a:t>
            </a:r>
          </a:p>
          <a:p>
            <a:pPr marL="0" indent="0">
              <a:lnSpc>
                <a:spcPct val="110000"/>
              </a:lnSpc>
              <a:spcAft>
                <a:spcPts val="0"/>
              </a:spcAft>
              <a:buNone/>
            </a:pPr>
            <a:r>
              <a:rPr lang="en-US" sz="2600" dirty="0"/>
              <a:t>Sarah Merabet</a:t>
            </a:r>
          </a:p>
          <a:p>
            <a:pPr marL="0" indent="0">
              <a:lnSpc>
                <a:spcPct val="110000"/>
              </a:lnSpc>
              <a:spcAft>
                <a:spcPts val="0"/>
              </a:spcAft>
              <a:buNone/>
            </a:pPr>
            <a:r>
              <a:rPr lang="en-US" sz="2600" dirty="0"/>
              <a:t>Christy Meyer</a:t>
            </a:r>
          </a:p>
          <a:p>
            <a:pPr marL="0" indent="0">
              <a:lnSpc>
                <a:spcPct val="110000"/>
              </a:lnSpc>
              <a:spcAft>
                <a:spcPts val="0"/>
              </a:spcAft>
              <a:buNone/>
            </a:pPr>
            <a:r>
              <a:rPr lang="en-US" sz="2600" dirty="0"/>
              <a:t>Kelsey Minton</a:t>
            </a:r>
          </a:p>
          <a:p>
            <a:pPr marL="0" indent="0">
              <a:lnSpc>
                <a:spcPct val="110000"/>
              </a:lnSpc>
              <a:spcAft>
                <a:spcPts val="0"/>
              </a:spcAft>
              <a:buNone/>
            </a:pPr>
            <a:r>
              <a:rPr lang="en-US" sz="2600" dirty="0"/>
              <a:t>Jessie Mitchell</a:t>
            </a:r>
          </a:p>
          <a:p>
            <a:pPr marL="0" indent="0">
              <a:lnSpc>
                <a:spcPct val="110000"/>
              </a:lnSpc>
              <a:spcAft>
                <a:spcPts val="0"/>
              </a:spcAft>
              <a:buNone/>
            </a:pPr>
            <a:r>
              <a:rPr lang="en-US" sz="2600" dirty="0"/>
              <a:t>Yakini Moseley</a:t>
            </a:r>
          </a:p>
          <a:p>
            <a:pPr marL="0" indent="0">
              <a:lnSpc>
                <a:spcPct val="110000"/>
              </a:lnSpc>
              <a:spcAft>
                <a:spcPts val="0"/>
              </a:spcAft>
              <a:buNone/>
            </a:pPr>
            <a:r>
              <a:rPr lang="en-US" sz="2600" dirty="0"/>
              <a:t>Stella Nader</a:t>
            </a:r>
          </a:p>
          <a:p>
            <a:pPr marL="0" indent="0">
              <a:lnSpc>
                <a:spcPct val="110000"/>
              </a:lnSpc>
              <a:spcAft>
                <a:spcPts val="0"/>
              </a:spcAft>
              <a:buNone/>
            </a:pPr>
            <a:r>
              <a:rPr lang="en-US" sz="2600" dirty="0"/>
              <a:t>Sierra Neu</a:t>
            </a:r>
          </a:p>
          <a:p>
            <a:pPr marL="0" indent="0">
              <a:lnSpc>
                <a:spcPct val="110000"/>
              </a:lnSpc>
              <a:spcAft>
                <a:spcPts val="0"/>
              </a:spcAft>
              <a:buNone/>
            </a:pPr>
            <a:r>
              <a:rPr lang="en-US" sz="2600" dirty="0"/>
              <a:t>Jennifer Petersen</a:t>
            </a:r>
          </a:p>
          <a:p>
            <a:pPr marL="0" indent="0">
              <a:lnSpc>
                <a:spcPct val="110000"/>
              </a:lnSpc>
              <a:spcAft>
                <a:spcPts val="0"/>
              </a:spcAft>
              <a:buNone/>
            </a:pPr>
            <a:r>
              <a:rPr lang="en-US" sz="2600" dirty="0"/>
              <a:t>Ani Potts</a:t>
            </a:r>
          </a:p>
          <a:p>
            <a:pPr marL="0" indent="0">
              <a:lnSpc>
                <a:spcPct val="110000"/>
              </a:lnSpc>
              <a:spcAft>
                <a:spcPts val="0"/>
              </a:spcAft>
              <a:buNone/>
            </a:pPr>
            <a:r>
              <a:rPr lang="en-US" sz="2600" dirty="0"/>
              <a:t>Molly Reid</a:t>
            </a:r>
          </a:p>
          <a:p>
            <a:pPr marL="0" indent="0">
              <a:spcAft>
                <a:spcPts val="0"/>
              </a:spcAft>
              <a:buFont typeface="Arial" panose="020B0604020202020204" pitchFamily="34" charset="0"/>
              <a:buNone/>
            </a:pPr>
            <a:endParaRPr lang="en-US" sz="1800" dirty="0"/>
          </a:p>
        </p:txBody>
      </p:sp>
      <p:sp>
        <p:nvSpPr>
          <p:cNvPr id="9" name="Content Placeholder 2">
            <a:extLst>
              <a:ext uri="{FF2B5EF4-FFF2-40B4-BE49-F238E27FC236}">
                <a16:creationId xmlns:a16="http://schemas.microsoft.com/office/drawing/2014/main" id="{AB431889-0DF2-6D2E-7FB8-A9D885762E87}"/>
              </a:ext>
            </a:extLst>
          </p:cNvPr>
          <p:cNvSpPr txBox="1">
            <a:spLocks/>
          </p:cNvSpPr>
          <p:nvPr/>
        </p:nvSpPr>
        <p:spPr>
          <a:xfrm>
            <a:off x="13829754" y="3224075"/>
            <a:ext cx="2642811" cy="3581294"/>
          </a:xfrm>
          <a:prstGeom prst="rect">
            <a:avLst/>
          </a:prstGeom>
        </p:spPr>
        <p:txBody>
          <a:bodyPr vert="horz" lIns="91440" tIns="45720" rIns="91440" bIns="45720" rtlCol="0">
            <a:normAutofit/>
          </a:bodyPr>
          <a:lstStyle>
            <a:lvl1pPr marL="342900" indent="-342900" algn="l" defTabSz="1371600" rtl="0" eaLnBrk="1" latinLnBrk="0" hangingPunct="1">
              <a:lnSpc>
                <a:spcPct val="100000"/>
              </a:lnSpc>
              <a:spcBef>
                <a:spcPts val="0"/>
              </a:spcBef>
              <a:spcAft>
                <a:spcPts val="1200"/>
              </a:spcAft>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1200"/>
              </a:spcAft>
              <a:buFont typeface="Arial" panose="020B0604020202020204" pitchFamily="34" charset="0"/>
              <a:buChar char="•"/>
              <a:defRPr sz="32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1200"/>
              </a:spcAft>
              <a:buFont typeface="Arial" panose="020B0604020202020204" pitchFamily="34" charset="0"/>
              <a:buChar char="•"/>
              <a:defRPr sz="26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Aft>
                <a:spcPts val="0"/>
              </a:spcAft>
              <a:buNone/>
            </a:pPr>
            <a:r>
              <a:rPr lang="en-US" sz="2400" dirty="0"/>
              <a:t>Lisa Texeira</a:t>
            </a:r>
          </a:p>
          <a:p>
            <a:pPr marL="0" indent="0">
              <a:spcAft>
                <a:spcPts val="0"/>
              </a:spcAft>
              <a:buNone/>
            </a:pPr>
            <a:r>
              <a:rPr lang="en-US" sz="2400" dirty="0"/>
              <a:t>Maria Veiguela</a:t>
            </a:r>
          </a:p>
          <a:p>
            <a:pPr marL="0" indent="0">
              <a:spcAft>
                <a:spcPts val="0"/>
              </a:spcAft>
              <a:buNone/>
            </a:pPr>
            <a:r>
              <a:rPr lang="en-US" sz="2400" dirty="0"/>
              <a:t>Aarika Winter                        </a:t>
            </a:r>
          </a:p>
          <a:p>
            <a:pPr marL="0" indent="0">
              <a:spcAft>
                <a:spcPts val="0"/>
              </a:spcAft>
              <a:buNone/>
            </a:pPr>
            <a:r>
              <a:rPr lang="en-US" sz="2400" dirty="0"/>
              <a:t>Molly Wissler</a:t>
            </a:r>
          </a:p>
          <a:p>
            <a:pPr marL="0" indent="0">
              <a:spcAft>
                <a:spcPts val="0"/>
              </a:spcAft>
              <a:buNone/>
            </a:pPr>
            <a:r>
              <a:rPr lang="en-US" sz="2400" dirty="0"/>
              <a:t>Amanda Wolf</a:t>
            </a:r>
          </a:p>
          <a:p>
            <a:pPr marL="0" indent="0">
              <a:spcAft>
                <a:spcPts val="0"/>
              </a:spcAft>
              <a:buNone/>
            </a:pPr>
            <a:r>
              <a:rPr lang="en-US" sz="2400" dirty="0"/>
              <a:t>Denay Wood</a:t>
            </a:r>
          </a:p>
          <a:p>
            <a:pPr marL="0" indent="0">
              <a:spcAft>
                <a:spcPts val="0"/>
              </a:spcAft>
              <a:buNone/>
            </a:pPr>
            <a:r>
              <a:rPr lang="en-US" sz="2400" dirty="0"/>
              <a:t>Kimberly Young</a:t>
            </a:r>
          </a:p>
          <a:p>
            <a:pPr marL="0" indent="0">
              <a:spcAft>
                <a:spcPts val="0"/>
              </a:spcAft>
              <a:buNone/>
            </a:pPr>
            <a:r>
              <a:rPr lang="en-US" sz="2400" dirty="0"/>
              <a:t>Danielle York</a:t>
            </a:r>
          </a:p>
          <a:p>
            <a:pPr marL="0" indent="0">
              <a:spcAft>
                <a:spcPts val="0"/>
              </a:spcAft>
              <a:buFont typeface="Arial" panose="020B0604020202020204" pitchFamily="34" charset="0"/>
              <a:buNone/>
            </a:pPr>
            <a:r>
              <a:rPr lang="en-US" sz="1800" dirty="0"/>
              <a:t> </a:t>
            </a:r>
          </a:p>
        </p:txBody>
      </p:sp>
    </p:spTree>
    <p:extLst>
      <p:ext uri="{BB962C8B-B14F-4D97-AF65-F5344CB8AC3E}">
        <p14:creationId xmlns:p14="http://schemas.microsoft.com/office/powerpoint/2010/main" val="1939536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C7F2-BEDB-0BD5-0FBA-2FA505D89EC3}"/>
              </a:ext>
            </a:extLst>
          </p:cNvPr>
          <p:cNvSpPr>
            <a:spLocks noGrp="1"/>
          </p:cNvSpPr>
          <p:nvPr>
            <p:ph type="title"/>
          </p:nvPr>
        </p:nvSpPr>
        <p:spPr/>
        <p:txBody>
          <a:bodyPr/>
          <a:lstStyle/>
          <a:p>
            <a:r>
              <a:rPr lang="en-US" dirty="0"/>
              <a:t>Thank you </a:t>
            </a:r>
          </a:p>
        </p:txBody>
      </p:sp>
      <p:sp>
        <p:nvSpPr>
          <p:cNvPr id="3" name="Content Placeholder 2">
            <a:extLst>
              <a:ext uri="{FF2B5EF4-FFF2-40B4-BE49-F238E27FC236}">
                <a16:creationId xmlns:a16="http://schemas.microsoft.com/office/drawing/2014/main" id="{9CC30D53-BB67-8FA8-9895-BC3C396FEE6E}"/>
              </a:ext>
            </a:extLst>
          </p:cNvPr>
          <p:cNvSpPr>
            <a:spLocks noGrp="1"/>
          </p:cNvSpPr>
          <p:nvPr>
            <p:ph idx="1"/>
          </p:nvPr>
        </p:nvSpPr>
        <p:spPr/>
        <p:txBody>
          <a:bodyPr/>
          <a:lstStyle/>
          <a:p>
            <a:r>
              <a:rPr lang="en-US" dirty="0"/>
              <a:t>Thank you to all our patients and staff who have taken the time to nominate a nurse for their compassionate and extraordinary care that they deliver. This award does not happen unless people take the time to submit a nomination story, and it means a great deal that you care enough to do so. Our next Daisy award will be given sometime in the month of December. We will be taking nominations through November 11. </a:t>
            </a:r>
          </a:p>
          <a:p>
            <a:endParaRPr lang="en-US" dirty="0"/>
          </a:p>
        </p:txBody>
      </p:sp>
      <p:pic>
        <p:nvPicPr>
          <p:cNvPr id="4" name="Picture 3">
            <a:extLst>
              <a:ext uri="{FF2B5EF4-FFF2-40B4-BE49-F238E27FC236}">
                <a16:creationId xmlns:a16="http://schemas.microsoft.com/office/drawing/2014/main" id="{0D7A225F-5B84-D137-B4DA-815390EC30D3}"/>
              </a:ext>
            </a:extLst>
          </p:cNvPr>
          <p:cNvPicPr>
            <a:picLocks noChangeAspect="1"/>
          </p:cNvPicPr>
          <p:nvPr/>
        </p:nvPicPr>
        <p:blipFill>
          <a:blip r:embed="rId3"/>
          <a:stretch>
            <a:fillRect/>
          </a:stretch>
        </p:blipFill>
        <p:spPr>
          <a:xfrm flipH="1">
            <a:off x="12803489" y="6332561"/>
            <a:ext cx="4706587" cy="3184300"/>
          </a:xfrm>
          <a:prstGeom prst="rect">
            <a:avLst/>
          </a:prstGeom>
        </p:spPr>
      </p:pic>
    </p:spTree>
    <p:extLst>
      <p:ext uri="{BB962C8B-B14F-4D97-AF65-F5344CB8AC3E}">
        <p14:creationId xmlns:p14="http://schemas.microsoft.com/office/powerpoint/2010/main" val="3628813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6742-CB59-4427-9C1F-3F53D0625F69}"/>
              </a:ext>
            </a:extLst>
          </p:cNvPr>
          <p:cNvSpPr>
            <a:spLocks noGrp="1"/>
          </p:cNvSpPr>
          <p:nvPr>
            <p:ph type="ctrTitle"/>
          </p:nvPr>
        </p:nvSpPr>
        <p:spPr/>
        <p:txBody>
          <a:bodyPr/>
          <a:lstStyle/>
          <a:p>
            <a:r>
              <a:rPr lang="en-US" dirty="0"/>
              <a:t>Conclusion</a:t>
            </a:r>
          </a:p>
        </p:txBody>
      </p:sp>
      <p:sp>
        <p:nvSpPr>
          <p:cNvPr id="3" name="Subtitle 2">
            <a:extLst>
              <a:ext uri="{FF2B5EF4-FFF2-40B4-BE49-F238E27FC236}">
                <a16:creationId xmlns:a16="http://schemas.microsoft.com/office/drawing/2014/main" id="{585174CD-AD7B-44A7-B448-FC71FC455FBE}"/>
              </a:ext>
            </a:extLst>
          </p:cNvPr>
          <p:cNvSpPr>
            <a:spLocks noGrp="1"/>
          </p:cNvSpPr>
          <p:nvPr>
            <p:ph type="subTitle" idx="1"/>
          </p:nvPr>
        </p:nvSpPr>
        <p:spPr/>
        <p:txBody>
          <a:bodyPr>
            <a:normAutofit/>
          </a:bodyPr>
          <a:lstStyle/>
          <a:p>
            <a:pPr>
              <a:spcAft>
                <a:spcPts val="2400"/>
              </a:spcAft>
            </a:pPr>
            <a:r>
              <a:rPr lang="en-US" sz="3200" dirty="0"/>
              <a:t>Thank you to all nurses on the Roger’s team for choosing nursing as a career. Thank you for the skill, care and compassion you give to your patients every day.</a:t>
            </a:r>
          </a:p>
          <a:p>
            <a:pPr>
              <a:spcAft>
                <a:spcPts val="2400"/>
              </a:spcAft>
            </a:pPr>
            <a:r>
              <a:rPr lang="en-US" sz="3200" dirty="0"/>
              <a:t>Thank you for helping to make a difference in one of our patient’s </a:t>
            </a:r>
            <a:r>
              <a:rPr lang="en-US" sz="3200"/>
              <a:t>or residents' </a:t>
            </a:r>
            <a:r>
              <a:rPr lang="en-US" sz="3200" dirty="0"/>
              <a:t>lives.  </a:t>
            </a:r>
          </a:p>
          <a:p>
            <a:endParaRPr lang="en-US" sz="3200" dirty="0"/>
          </a:p>
          <a:p>
            <a:endParaRPr lang="en-US" sz="3200" dirty="0"/>
          </a:p>
        </p:txBody>
      </p:sp>
      <p:pic>
        <p:nvPicPr>
          <p:cNvPr id="4" name="Picture 3">
            <a:extLst>
              <a:ext uri="{FF2B5EF4-FFF2-40B4-BE49-F238E27FC236}">
                <a16:creationId xmlns:a16="http://schemas.microsoft.com/office/drawing/2014/main" id="{99A8BD57-FA0C-CA74-E635-9DFABD378F2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638523" y="5002823"/>
            <a:ext cx="2984488" cy="1549884"/>
          </a:xfrm>
          <a:prstGeom prst="rect">
            <a:avLst/>
          </a:prstGeom>
        </p:spPr>
      </p:pic>
    </p:spTree>
    <p:extLst>
      <p:ext uri="{BB962C8B-B14F-4D97-AF65-F5344CB8AC3E}">
        <p14:creationId xmlns:p14="http://schemas.microsoft.com/office/powerpoint/2010/main" val="17451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B9D1338-8641-6841-EB4B-FCC92C60854C}"/>
              </a:ext>
            </a:extLst>
          </p:cNvPr>
          <p:cNvSpPr>
            <a:spLocks noGrp="1"/>
          </p:cNvSpPr>
          <p:nvPr>
            <p:ph type="title"/>
          </p:nvPr>
        </p:nvSpPr>
        <p:spPr/>
        <p:txBody>
          <a:bodyPr/>
          <a:lstStyle/>
          <a:p>
            <a:r>
              <a:rPr lang="en-US" dirty="0"/>
              <a:t>About The DAISY Foundation</a:t>
            </a:r>
          </a:p>
        </p:txBody>
      </p:sp>
      <p:pic>
        <p:nvPicPr>
          <p:cNvPr id="4" name="Content Placeholder 3" descr="C:\Users\Barnes\Pictures\1DAISY Photos Most Recent\Pat Photos\Pat 1999 in SC 001 cropped.jpg">
            <a:extLst>
              <a:ext uri="{FF2B5EF4-FFF2-40B4-BE49-F238E27FC236}">
                <a16:creationId xmlns:a16="http://schemas.microsoft.com/office/drawing/2014/main" id="{007AFE95-CA63-4373-918F-2BE3E7B76F80}"/>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3180139" y="3004663"/>
            <a:ext cx="3014793" cy="3325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descr="Pat, Tena and Riley cropped.jpg">
            <a:extLst>
              <a:ext uri="{FF2B5EF4-FFF2-40B4-BE49-F238E27FC236}">
                <a16:creationId xmlns:a16="http://schemas.microsoft.com/office/drawing/2014/main" id="{CB5468D2-BC76-4A20-8418-D2A398E21868}"/>
              </a:ext>
            </a:extLst>
          </p:cNvPr>
          <p:cNvPicPr>
            <a:picLocks noChangeAspect="1"/>
          </p:cNvPicPr>
          <p:nvPr/>
        </p:nvPicPr>
        <p:blipFill>
          <a:blip r:embed="rId6" cstate="print"/>
          <a:srcRect/>
          <a:stretch>
            <a:fillRect/>
          </a:stretch>
        </p:blipFill>
        <p:spPr bwMode="auto">
          <a:xfrm>
            <a:off x="7410734" y="3144888"/>
            <a:ext cx="3404960" cy="3046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Two people posing for a picture&#10;&#10;Description automatically generated">
            <a:extLst>
              <a:ext uri="{FF2B5EF4-FFF2-40B4-BE49-F238E27FC236}">
                <a16:creationId xmlns:a16="http://schemas.microsoft.com/office/drawing/2014/main" id="{7C7D4D83-A2BD-441C-ADE8-F2FD0A64BA1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1749881" y="2957410"/>
            <a:ext cx="3057036" cy="3193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3">
            <a:extLst>
              <a:ext uri="{FF2B5EF4-FFF2-40B4-BE49-F238E27FC236}">
                <a16:creationId xmlns:a16="http://schemas.microsoft.com/office/drawing/2014/main" id="{E45EAABB-3FB9-4B7D-A919-8A89C040AF58}"/>
              </a:ext>
            </a:extLst>
          </p:cNvPr>
          <p:cNvSpPr txBox="1">
            <a:spLocks noChangeArrowheads="1"/>
          </p:cNvSpPr>
          <p:nvPr/>
        </p:nvSpPr>
        <p:spPr>
          <a:xfrm>
            <a:off x="8706764" y="6742271"/>
            <a:ext cx="3014793" cy="2651760"/>
          </a:xfrm>
          <a:prstGeom prst="rect">
            <a:avLst/>
          </a:prstGeom>
        </p:spPr>
        <p:txBody>
          <a:bodyPr/>
          <a:lstStyle>
            <a:lvl1pPr marL="257168" indent="-257168"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199" indent="-214308"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29" indent="-171446"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21" indent="-171446"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12" indent="-171446"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85752" indent="-385752">
              <a:buNone/>
              <a:defRPr/>
            </a:pPr>
            <a:r>
              <a:rPr lang="en-US" sz="3600" b="1" dirty="0">
                <a:solidFill>
                  <a:schemeClr val="accent6"/>
                </a:solidFill>
              </a:rPr>
              <a:t>D</a:t>
            </a:r>
            <a:r>
              <a:rPr lang="en-US" sz="3600" dirty="0">
                <a:solidFill>
                  <a:prstClr val="black"/>
                </a:solidFill>
              </a:rPr>
              <a:t>iseases</a:t>
            </a:r>
          </a:p>
          <a:p>
            <a:pPr marL="385752" indent="-385752">
              <a:buNone/>
              <a:defRPr/>
            </a:pPr>
            <a:r>
              <a:rPr lang="en-US" sz="3600" b="1" dirty="0">
                <a:solidFill>
                  <a:schemeClr val="accent6"/>
                </a:solidFill>
              </a:rPr>
              <a:t>A</a:t>
            </a:r>
            <a:r>
              <a:rPr lang="en-US" sz="3600" dirty="0">
                <a:solidFill>
                  <a:prstClr val="black"/>
                </a:solidFill>
              </a:rPr>
              <a:t>ttacking the</a:t>
            </a:r>
          </a:p>
          <a:p>
            <a:pPr marL="385752" indent="-385752">
              <a:buNone/>
              <a:defRPr/>
            </a:pPr>
            <a:r>
              <a:rPr lang="en-US" sz="3600" b="1" dirty="0">
                <a:solidFill>
                  <a:schemeClr val="accent6"/>
                </a:solidFill>
              </a:rPr>
              <a:t>I</a:t>
            </a:r>
            <a:r>
              <a:rPr lang="en-US" sz="3600" dirty="0">
                <a:solidFill>
                  <a:prstClr val="black"/>
                </a:solidFill>
              </a:rPr>
              <a:t>mmune</a:t>
            </a:r>
          </a:p>
          <a:p>
            <a:pPr marL="385752" indent="-385752">
              <a:buNone/>
              <a:defRPr/>
            </a:pPr>
            <a:r>
              <a:rPr lang="en-US" sz="3600" b="1" dirty="0">
                <a:solidFill>
                  <a:schemeClr val="accent6"/>
                </a:solidFill>
              </a:rPr>
              <a:t>SY</a:t>
            </a:r>
            <a:r>
              <a:rPr lang="en-US" sz="3600" dirty="0">
                <a:solidFill>
                  <a:prstClr val="black"/>
                </a:solidFill>
              </a:rPr>
              <a:t>stem</a:t>
            </a:r>
          </a:p>
        </p:txBody>
      </p:sp>
      <p:sp>
        <p:nvSpPr>
          <p:cNvPr id="9" name="Rectangle 2">
            <a:extLst>
              <a:ext uri="{FF2B5EF4-FFF2-40B4-BE49-F238E27FC236}">
                <a16:creationId xmlns:a16="http://schemas.microsoft.com/office/drawing/2014/main" id="{9D420600-6F61-4F35-85FF-CA4104D1E897}"/>
              </a:ext>
            </a:extLst>
          </p:cNvPr>
          <p:cNvSpPr txBox="1">
            <a:spLocks noChangeArrowheads="1"/>
          </p:cNvSpPr>
          <p:nvPr/>
        </p:nvSpPr>
        <p:spPr bwMode="auto">
          <a:xfrm>
            <a:off x="1630196" y="7066448"/>
            <a:ext cx="6805151" cy="1714500"/>
          </a:xfrm>
          <a:prstGeom prst="rect">
            <a:avLst/>
          </a:prstGeom>
          <a:noFill/>
          <a:ln w="9525">
            <a:noFill/>
            <a:miter lim="800000"/>
            <a:headEnd/>
            <a:tailEnd/>
          </a:ln>
        </p:spPr>
        <p:txBody>
          <a:bodyPr vert="horz" wrap="square" lIns="137160" tIns="68580" rIns="137160" bIns="68580" numCol="1" anchor="ctr" anchorCtr="0" compatLnSpc="1">
            <a:prstTxWarp prst="textNoShape">
              <a:avLst/>
            </a:prstTxWarp>
          </a:bodyPr>
          <a:lst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891" algn="ctr" rtl="0" eaLnBrk="1" fontAlgn="base" hangingPunct="1">
              <a:spcBef>
                <a:spcPct val="0"/>
              </a:spcBef>
              <a:spcAft>
                <a:spcPct val="0"/>
              </a:spcAft>
              <a:defRPr sz="3300">
                <a:solidFill>
                  <a:schemeClr val="tx1"/>
                </a:solidFill>
                <a:latin typeface="Calibri" pitchFamily="34" charset="0"/>
              </a:defRPr>
            </a:lvl6pPr>
            <a:lvl7pPr marL="685783" algn="ctr" rtl="0" eaLnBrk="1" fontAlgn="base" hangingPunct="1">
              <a:spcBef>
                <a:spcPct val="0"/>
              </a:spcBef>
              <a:spcAft>
                <a:spcPct val="0"/>
              </a:spcAft>
              <a:defRPr sz="3300">
                <a:solidFill>
                  <a:schemeClr val="tx1"/>
                </a:solidFill>
                <a:latin typeface="Calibri" pitchFamily="34" charset="0"/>
              </a:defRPr>
            </a:lvl7pPr>
            <a:lvl8pPr marL="1028674" algn="ctr" rtl="0" eaLnBrk="1" fontAlgn="base" hangingPunct="1">
              <a:spcBef>
                <a:spcPct val="0"/>
              </a:spcBef>
              <a:spcAft>
                <a:spcPct val="0"/>
              </a:spcAft>
              <a:defRPr sz="3300">
                <a:solidFill>
                  <a:schemeClr val="tx1"/>
                </a:solidFill>
                <a:latin typeface="Calibri" pitchFamily="34" charset="0"/>
              </a:defRPr>
            </a:lvl8pPr>
            <a:lvl9pPr marL="1371566" algn="ctr" rtl="0" eaLnBrk="1" fontAlgn="base" hangingPunct="1">
              <a:spcBef>
                <a:spcPct val="0"/>
              </a:spcBef>
              <a:spcAft>
                <a:spcPct val="0"/>
              </a:spcAft>
              <a:defRPr sz="3300">
                <a:solidFill>
                  <a:schemeClr val="tx1"/>
                </a:solidFill>
                <a:latin typeface="Calibri" pitchFamily="34" charset="0"/>
              </a:defRPr>
            </a:lvl9pPr>
          </a:lstStyle>
          <a:p>
            <a:pPr>
              <a:defRPr/>
            </a:pPr>
            <a:r>
              <a:rPr lang="en-US" sz="7200" dirty="0">
                <a:solidFill>
                  <a:prstClr val="black"/>
                </a:solidFill>
                <a:latin typeface="+mn-lt"/>
              </a:rPr>
              <a:t>The DAISY Foundation</a:t>
            </a:r>
            <a:r>
              <a:rPr lang="en-US" sz="2400" baseline="100000" dirty="0">
                <a:solidFill>
                  <a:prstClr val="black"/>
                </a:solidFill>
                <a:latin typeface="+mn-lt"/>
              </a:rPr>
              <a:t>™</a:t>
            </a:r>
            <a:endParaRPr lang="en-US" sz="7200" baseline="100000" dirty="0">
              <a:solidFill>
                <a:prstClr val="black"/>
              </a:solidFill>
              <a:latin typeface="+mn-lt"/>
            </a:endParaRPr>
          </a:p>
        </p:txBody>
      </p:sp>
      <p:sp>
        <p:nvSpPr>
          <p:cNvPr id="10" name="TextBox 9">
            <a:extLst>
              <a:ext uri="{FF2B5EF4-FFF2-40B4-BE49-F238E27FC236}">
                <a16:creationId xmlns:a16="http://schemas.microsoft.com/office/drawing/2014/main" id="{C4BA311D-B30F-4F1D-BF2D-052BFDF234A5}"/>
              </a:ext>
            </a:extLst>
          </p:cNvPr>
          <p:cNvSpPr txBox="1"/>
          <p:nvPr/>
        </p:nvSpPr>
        <p:spPr>
          <a:xfrm>
            <a:off x="6825853" y="2363302"/>
            <a:ext cx="4636293" cy="415498"/>
          </a:xfrm>
          <a:prstGeom prst="rect">
            <a:avLst/>
          </a:prstGeom>
          <a:noFill/>
        </p:spPr>
        <p:txBody>
          <a:bodyPr wrap="square">
            <a:spAutoFit/>
          </a:bodyPr>
          <a:lstStyle/>
          <a:p>
            <a:pPr algn="ctr" defTabSz="685800">
              <a:defRPr/>
            </a:pPr>
            <a:r>
              <a:rPr lang="en-US" sz="2100" dirty="0">
                <a:solidFill>
                  <a:prstClr val="black"/>
                </a:solidFill>
              </a:rPr>
              <a:t>Tena and Pat (and baby Riley)</a:t>
            </a:r>
          </a:p>
        </p:txBody>
      </p:sp>
      <p:sp>
        <p:nvSpPr>
          <p:cNvPr id="12" name="TextBox 11">
            <a:extLst>
              <a:ext uri="{FF2B5EF4-FFF2-40B4-BE49-F238E27FC236}">
                <a16:creationId xmlns:a16="http://schemas.microsoft.com/office/drawing/2014/main" id="{F3D1E16A-5071-4E3A-A4CE-CA0221A05F5E}"/>
              </a:ext>
            </a:extLst>
          </p:cNvPr>
          <p:cNvSpPr txBox="1"/>
          <p:nvPr/>
        </p:nvSpPr>
        <p:spPr>
          <a:xfrm>
            <a:off x="12063716" y="2362547"/>
            <a:ext cx="2743200" cy="415498"/>
          </a:xfrm>
          <a:prstGeom prst="rect">
            <a:avLst/>
          </a:prstGeom>
          <a:noFill/>
        </p:spPr>
        <p:txBody>
          <a:bodyPr>
            <a:spAutoFit/>
          </a:bodyPr>
          <a:lstStyle/>
          <a:p>
            <a:pPr algn="ctr" defTabSz="685800">
              <a:defRPr/>
            </a:pPr>
            <a:r>
              <a:rPr lang="en-US" sz="2100" dirty="0">
                <a:solidFill>
                  <a:prstClr val="black"/>
                </a:solidFill>
              </a:rPr>
              <a:t>Bonnie and Mark</a:t>
            </a:r>
          </a:p>
        </p:txBody>
      </p:sp>
      <p:sp>
        <p:nvSpPr>
          <p:cNvPr id="13" name="TextBox 12">
            <a:extLst>
              <a:ext uri="{FF2B5EF4-FFF2-40B4-BE49-F238E27FC236}">
                <a16:creationId xmlns:a16="http://schemas.microsoft.com/office/drawing/2014/main" id="{33165BA2-F2BB-45D0-ABA8-E0E6FF8CEE2B}"/>
              </a:ext>
            </a:extLst>
          </p:cNvPr>
          <p:cNvSpPr txBox="1"/>
          <p:nvPr/>
        </p:nvSpPr>
        <p:spPr>
          <a:xfrm>
            <a:off x="2302816" y="2362547"/>
            <a:ext cx="4636293" cy="415498"/>
          </a:xfrm>
          <a:prstGeom prst="rect">
            <a:avLst/>
          </a:prstGeom>
          <a:noFill/>
        </p:spPr>
        <p:txBody>
          <a:bodyPr wrap="square">
            <a:spAutoFit/>
          </a:bodyPr>
          <a:lstStyle/>
          <a:p>
            <a:pPr algn="ctr" defTabSz="685800">
              <a:defRPr/>
            </a:pPr>
            <a:r>
              <a:rPr lang="en-US" sz="2100" dirty="0">
                <a:solidFill>
                  <a:prstClr val="black"/>
                </a:solidFill>
              </a:rPr>
              <a:t>J. Patrick Barnes (Pat)</a:t>
            </a:r>
          </a:p>
        </p:txBody>
      </p:sp>
      <p:pic>
        <p:nvPicPr>
          <p:cNvPr id="14" name="Audio 12">
            <a:hlinkClick r:id="" action="ppaction://media"/>
            <a:extLst>
              <a:ext uri="{FF2B5EF4-FFF2-40B4-BE49-F238E27FC236}">
                <a16:creationId xmlns:a16="http://schemas.microsoft.com/office/drawing/2014/main" id="{B683E8FC-AB1E-4DAF-9FE8-A2562D41BB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496790" y="7726439"/>
            <a:ext cx="914400" cy="914400"/>
          </a:xfrm>
          <a:prstGeom prst="rect">
            <a:avLst/>
          </a:prstGeom>
        </p:spPr>
      </p:pic>
      <p:sp>
        <p:nvSpPr>
          <p:cNvPr id="17" name="Left Brace 16">
            <a:extLst>
              <a:ext uri="{FF2B5EF4-FFF2-40B4-BE49-F238E27FC236}">
                <a16:creationId xmlns:a16="http://schemas.microsoft.com/office/drawing/2014/main" id="{B88272F6-433F-725C-3C3A-C37010D3444D}"/>
              </a:ext>
            </a:extLst>
          </p:cNvPr>
          <p:cNvSpPr/>
          <p:nvPr/>
        </p:nvSpPr>
        <p:spPr>
          <a:xfrm>
            <a:off x="7897706" y="6741994"/>
            <a:ext cx="673350" cy="2499347"/>
          </a:xfrm>
          <a:prstGeom prst="leftBrace">
            <a:avLst>
              <a:gd name="adj1" fmla="val 56603"/>
              <a:gd name="adj2" fmla="val 50000"/>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6" name="Picture 15">
            <a:extLst>
              <a:ext uri="{FF2B5EF4-FFF2-40B4-BE49-F238E27FC236}">
                <a16:creationId xmlns:a16="http://schemas.microsoft.com/office/drawing/2014/main" id="{62762113-BD14-A54D-0250-A74AB7860590}"/>
              </a:ext>
            </a:extLst>
          </p:cNvPr>
          <p:cNvPicPr>
            <a:picLocks noChangeAspect="1"/>
          </p:cNvPicPr>
          <p:nvPr/>
        </p:nvPicPr>
        <p:blipFill>
          <a:blip r:embed="rId9"/>
          <a:stretch>
            <a:fillRect/>
          </a:stretch>
        </p:blipFill>
        <p:spPr>
          <a:xfrm flipH="1">
            <a:off x="12803489" y="6332561"/>
            <a:ext cx="4706587" cy="3184300"/>
          </a:xfrm>
          <a:prstGeom prst="rect">
            <a:avLst/>
          </a:prstGeom>
        </p:spPr>
      </p:pic>
    </p:spTree>
    <p:extLst>
      <p:ext uri="{BB962C8B-B14F-4D97-AF65-F5344CB8AC3E}">
        <p14:creationId xmlns:p14="http://schemas.microsoft.com/office/powerpoint/2010/main" val="202533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7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11B9-BFF8-4131-8521-3C495F27214E}"/>
              </a:ext>
            </a:extLst>
          </p:cNvPr>
          <p:cNvSpPr>
            <a:spLocks noGrp="1"/>
          </p:cNvSpPr>
          <p:nvPr>
            <p:ph type="title"/>
          </p:nvPr>
        </p:nvSpPr>
        <p:spPr/>
        <p:txBody>
          <a:bodyPr/>
          <a:lstStyle/>
          <a:p>
            <a:r>
              <a:rPr lang="en-US" dirty="0"/>
              <a:t>Nomination story (In our patient’s words)</a:t>
            </a:r>
          </a:p>
        </p:txBody>
      </p:sp>
      <p:sp>
        <p:nvSpPr>
          <p:cNvPr id="3" name="Content Placeholder 2">
            <a:extLst>
              <a:ext uri="{FF2B5EF4-FFF2-40B4-BE49-F238E27FC236}">
                <a16:creationId xmlns:a16="http://schemas.microsoft.com/office/drawing/2014/main" id="{B5D08CBB-D5B7-415B-948F-50F924F53D89}"/>
              </a:ext>
            </a:extLst>
          </p:cNvPr>
          <p:cNvSpPr>
            <a:spLocks noGrp="1"/>
          </p:cNvSpPr>
          <p:nvPr>
            <p:ph idx="1"/>
          </p:nvPr>
        </p:nvSpPr>
        <p:spPr>
          <a:xfrm>
            <a:off x="2216726" y="2738438"/>
            <a:ext cx="15060074" cy="6825692"/>
          </a:xfrm>
        </p:spPr>
        <p:txBody>
          <a:bodyPr>
            <a:normAutofit/>
          </a:bodyPr>
          <a:lstStyle/>
          <a:p>
            <a:r>
              <a:rPr lang="en-US" sz="2800" dirty="0">
                <a:latin typeface="Calibri" panose="020F0502020204030204" pitchFamily="34" charset="0"/>
                <a:ea typeface="Times New Roman" panose="02020603050405020304" pitchFamily="18" charset="0"/>
              </a:rPr>
              <a:t>This nurse is</a:t>
            </a:r>
            <a:r>
              <a:rPr lang="en-US" sz="2800" dirty="0">
                <a:effectLst/>
                <a:latin typeface="Calibri" panose="020F0502020204030204" pitchFamily="34" charset="0"/>
                <a:ea typeface="Times New Roman" panose="02020603050405020304" pitchFamily="18" charset="0"/>
              </a:rPr>
              <a:t> my hero, who gave me the skill and lessons to get me where I am in my recovery today. During treatment I had many distressing emotions, as not only was my body changing, but so was my mind adjusting to a new lifestyle. I will forever be grateful for her caring, empathetic and understanding heart. Our daily check ins were the highlight of my night; I gained the support I needed for healing and was able to process my emotions with staff guidance.</a:t>
            </a:r>
          </a:p>
          <a:p>
            <a:r>
              <a:rPr lang="en-US" sz="2800" dirty="0">
                <a:effectLst/>
                <a:latin typeface="Calibri" panose="020F0502020204030204" pitchFamily="34" charset="0"/>
                <a:ea typeface="Times New Roman" panose="02020603050405020304" pitchFamily="18" charset="0"/>
              </a:rPr>
              <a:t>When I say that this nurse has been there from the beginning, it’s the truth, from CAU to CAED she provided a non-judgmental listening ear for me to open up and express my feelings during our check ins. I felt safe talking to </a:t>
            </a:r>
            <a:r>
              <a:rPr lang="en-US" sz="2800" dirty="0">
                <a:latin typeface="Calibri" panose="020F0502020204030204" pitchFamily="34" charset="0"/>
                <a:ea typeface="Times New Roman" panose="02020603050405020304" pitchFamily="18" charset="0"/>
              </a:rPr>
              <a:t>her</a:t>
            </a:r>
            <a:r>
              <a:rPr lang="en-US" sz="2800" dirty="0">
                <a:effectLst/>
                <a:latin typeface="Calibri" panose="020F0502020204030204" pitchFamily="34" charset="0"/>
                <a:ea typeface="Times New Roman" panose="02020603050405020304" pitchFamily="18" charset="0"/>
              </a:rPr>
              <a:t>, she was always honest with her communication and her expertise in nursing allowed for impactful guidance. </a:t>
            </a:r>
            <a:r>
              <a:rPr lang="en-US" sz="2800" dirty="0">
                <a:latin typeface="Calibri" panose="020F0502020204030204" pitchFamily="34" charset="0"/>
                <a:ea typeface="Times New Roman" panose="02020603050405020304" pitchFamily="18" charset="0"/>
              </a:rPr>
              <a:t>This nurse</a:t>
            </a:r>
            <a:r>
              <a:rPr lang="en-US" sz="2800" dirty="0">
                <a:effectLst/>
                <a:latin typeface="Calibri" panose="020F0502020204030204" pitchFamily="34" charset="0"/>
                <a:ea typeface="Times New Roman" panose="02020603050405020304" pitchFamily="18" charset="0"/>
              </a:rPr>
              <a:t> was extremely patient with me every time I cried, when I was feeling hopeless and want to give up on myself during treatment, I could not have finished out treatment without her compassionate heart. </a:t>
            </a:r>
          </a:p>
          <a:p>
            <a:r>
              <a:rPr lang="en-US" sz="2800" dirty="0">
                <a:effectLst/>
                <a:latin typeface="Calibri" panose="020F0502020204030204" pitchFamily="34" charset="0"/>
                <a:ea typeface="Times New Roman" panose="02020603050405020304" pitchFamily="18" charset="0"/>
              </a:rPr>
              <a:t>Lastly, this nurse's personality is something that I will never forget, she is funny, relatable, down to earth, where you are in your recovery, she will be there to meet you where you are and lead you to the path to excellence even it that means sitting on the bathroom floor together after a long hard day. </a:t>
            </a:r>
          </a:p>
          <a:p>
            <a:endParaRPr lang="en-US" sz="1800" dirty="0">
              <a:effectLst/>
              <a:latin typeface="Calibri" panose="020F0502020204030204" pitchFamily="34" charset="0"/>
              <a:ea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5F7017-4E0C-B345-02BF-8ECE972BD94D}"/>
              </a:ext>
            </a:extLst>
          </p:cNvPr>
          <p:cNvPicPr>
            <a:picLocks noChangeAspect="1"/>
          </p:cNvPicPr>
          <p:nvPr/>
        </p:nvPicPr>
        <p:blipFill>
          <a:blip r:embed="rId3"/>
          <a:stretch>
            <a:fillRect/>
          </a:stretch>
        </p:blipFill>
        <p:spPr>
          <a:xfrm flipH="1">
            <a:off x="15462666" y="1021555"/>
            <a:ext cx="1814134" cy="1227375"/>
          </a:xfrm>
          <a:prstGeom prst="rect">
            <a:avLst/>
          </a:prstGeom>
        </p:spPr>
      </p:pic>
    </p:spTree>
    <p:extLst>
      <p:ext uri="{BB962C8B-B14F-4D97-AF65-F5344CB8AC3E}">
        <p14:creationId xmlns:p14="http://schemas.microsoft.com/office/powerpoint/2010/main" val="299842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238051-3F9D-F127-B76D-6A2E614346D4}"/>
              </a:ext>
            </a:extLst>
          </p:cNvPr>
          <p:cNvPicPr>
            <a:picLocks noChangeAspect="1"/>
          </p:cNvPicPr>
          <p:nvPr/>
        </p:nvPicPr>
        <p:blipFill>
          <a:blip r:embed="rId3"/>
          <a:stretch>
            <a:fillRect/>
          </a:stretch>
        </p:blipFill>
        <p:spPr>
          <a:xfrm flipH="1">
            <a:off x="12803489" y="6332561"/>
            <a:ext cx="4706587" cy="3184300"/>
          </a:xfrm>
          <a:prstGeom prst="rect">
            <a:avLst/>
          </a:prstGeom>
        </p:spPr>
      </p:pic>
      <p:sp>
        <p:nvSpPr>
          <p:cNvPr id="4" name="Title 3">
            <a:extLst>
              <a:ext uri="{FF2B5EF4-FFF2-40B4-BE49-F238E27FC236}">
                <a16:creationId xmlns:a16="http://schemas.microsoft.com/office/drawing/2014/main" id="{98770B85-6DD4-274D-0491-E0CDDC13F931}"/>
              </a:ext>
            </a:extLst>
          </p:cNvPr>
          <p:cNvSpPr>
            <a:spLocks noGrp="1"/>
          </p:cNvSpPr>
          <p:nvPr>
            <p:ph type="title"/>
          </p:nvPr>
        </p:nvSpPr>
        <p:spPr/>
        <p:txBody>
          <a:bodyPr/>
          <a:lstStyle/>
          <a:p>
            <a:r>
              <a:rPr lang="en-US" dirty="0"/>
              <a:t>Congratulations!</a:t>
            </a:r>
          </a:p>
        </p:txBody>
      </p:sp>
      <p:pic>
        <p:nvPicPr>
          <p:cNvPr id="3" name="Content Placeholder 2" descr="A person standing in a doorway&#10;&#10;Description automatically generated with low confidence">
            <a:extLst>
              <a:ext uri="{FF2B5EF4-FFF2-40B4-BE49-F238E27FC236}">
                <a16:creationId xmlns:a16="http://schemas.microsoft.com/office/drawing/2014/main" id="{B4FAB38E-88D8-6F95-7C5F-69E6536F56D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22076" y="1076817"/>
            <a:ext cx="6081413" cy="8104087"/>
          </a:xfrm>
        </p:spPr>
      </p:pic>
      <p:sp>
        <p:nvSpPr>
          <p:cNvPr id="11" name="Text Placeholder 10">
            <a:extLst>
              <a:ext uri="{FF2B5EF4-FFF2-40B4-BE49-F238E27FC236}">
                <a16:creationId xmlns:a16="http://schemas.microsoft.com/office/drawing/2014/main" id="{4B9E2846-C4CB-B954-F474-6ED1B03BC3C5}"/>
              </a:ext>
            </a:extLst>
          </p:cNvPr>
          <p:cNvSpPr>
            <a:spLocks noGrp="1"/>
          </p:cNvSpPr>
          <p:nvPr>
            <p:ph type="body" sz="half" idx="2"/>
          </p:nvPr>
        </p:nvSpPr>
        <p:spPr/>
        <p:txBody>
          <a:bodyPr/>
          <a:lstStyle/>
          <a:p>
            <a:r>
              <a:rPr lang="en-US" dirty="0"/>
              <a:t>Elizabeth (Liz) Komp RN.</a:t>
            </a:r>
          </a:p>
          <a:p>
            <a:r>
              <a:rPr lang="en-US" dirty="0"/>
              <a:t>Liz works on the Child and Adolescent Eating Disorder Unit. </a:t>
            </a:r>
          </a:p>
        </p:txBody>
      </p:sp>
      <p:pic>
        <p:nvPicPr>
          <p:cNvPr id="8" name="Picture 7">
            <a:extLst>
              <a:ext uri="{FF2B5EF4-FFF2-40B4-BE49-F238E27FC236}">
                <a16:creationId xmlns:a16="http://schemas.microsoft.com/office/drawing/2014/main" id="{F74D38A2-1C86-D578-77BC-989FA4536CE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3948012" y="1276443"/>
            <a:ext cx="2984488" cy="1549884"/>
          </a:xfrm>
          <a:prstGeom prst="rect">
            <a:avLst/>
          </a:prstGeom>
        </p:spPr>
      </p:pic>
    </p:spTree>
    <p:extLst>
      <p:ext uri="{BB962C8B-B14F-4D97-AF65-F5344CB8AC3E}">
        <p14:creationId xmlns:p14="http://schemas.microsoft.com/office/powerpoint/2010/main" val="593402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3EA5A5-F939-203B-0413-7A3BC4B55152}"/>
              </a:ext>
            </a:extLst>
          </p:cNvPr>
          <p:cNvSpPr/>
          <p:nvPr/>
        </p:nvSpPr>
        <p:spPr>
          <a:xfrm>
            <a:off x="764274" y="586596"/>
            <a:ext cx="16759451" cy="90154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393EE3-8778-7DCE-0C73-6F025EC3055F}"/>
              </a:ext>
            </a:extLst>
          </p:cNvPr>
          <p:cNvPicPr>
            <a:picLocks noChangeAspect="1"/>
          </p:cNvPicPr>
          <p:nvPr/>
        </p:nvPicPr>
        <p:blipFill>
          <a:blip r:embed="rId3"/>
          <a:stretch>
            <a:fillRect/>
          </a:stretch>
        </p:blipFill>
        <p:spPr>
          <a:xfrm>
            <a:off x="2101756" y="0"/>
            <a:ext cx="14098138" cy="10286999"/>
          </a:xfrm>
          <a:prstGeom prst="rect">
            <a:avLst/>
          </a:prstGeom>
        </p:spPr>
      </p:pic>
      <p:sp>
        <p:nvSpPr>
          <p:cNvPr id="2050" name="Text Box 5"/>
          <p:cNvSpPr txBox="1">
            <a:spLocks noChangeArrowheads="1"/>
          </p:cNvSpPr>
          <p:nvPr/>
        </p:nvSpPr>
        <p:spPr bwMode="auto">
          <a:xfrm>
            <a:off x="2743200" y="342901"/>
            <a:ext cx="13030200" cy="507831"/>
          </a:xfrm>
          <a:prstGeom prst="rect">
            <a:avLst/>
          </a:prstGeom>
          <a:noFill/>
          <a:ln w="9525">
            <a:noFill/>
            <a:miter lim="800000"/>
            <a:headEnd/>
            <a:tailEnd/>
          </a:ln>
        </p:spPr>
        <p:txBody>
          <a:bodyPr>
            <a:spAutoFit/>
          </a:bodyPr>
          <a:lstStyle/>
          <a:p>
            <a:pPr fontAlgn="base">
              <a:spcBef>
                <a:spcPct val="50000"/>
              </a:spcBef>
              <a:spcAft>
                <a:spcPct val="0"/>
              </a:spcAft>
              <a:defRPr/>
            </a:pPr>
            <a:endParaRPr lang="en-US" altLang="en-US" dirty="0">
              <a:solidFill>
                <a:srgbClr val="000000"/>
              </a:solidFill>
              <a:latin typeface="Arial" charset="0"/>
            </a:endParaRPr>
          </a:p>
        </p:txBody>
      </p:sp>
      <p:sp>
        <p:nvSpPr>
          <p:cNvPr id="2051" name="Rectangle 6"/>
          <p:cNvSpPr>
            <a:spLocks noChangeArrowheads="1"/>
          </p:cNvSpPr>
          <p:nvPr/>
        </p:nvSpPr>
        <p:spPr bwMode="auto">
          <a:xfrm>
            <a:off x="2628900" y="342900"/>
            <a:ext cx="13030200" cy="9601200"/>
          </a:xfrm>
          <a:prstGeom prst="rect">
            <a:avLst/>
          </a:prstGeom>
          <a:pattFill prst="pct60">
            <a:fgClr>
              <a:srgbClr val="006600">
                <a:alpha val="83920"/>
              </a:srgbClr>
            </a:fgClr>
            <a:bgClr>
              <a:schemeClr val="bg1">
                <a:alpha val="83920"/>
              </a:schemeClr>
            </a:bgClr>
          </a:pattFill>
          <a:ln w="63500">
            <a:solidFill>
              <a:srgbClr val="FCF852"/>
            </a:solidFill>
            <a:miter lim="800000"/>
            <a:headEnd/>
            <a:tailEnd/>
          </a:ln>
        </p:spPr>
        <p:txBody>
          <a:bodyPr wrap="none" anchor="ctr"/>
          <a:lstStyle/>
          <a:p>
            <a:pPr algn="ctr" fontAlgn="base">
              <a:spcBef>
                <a:spcPct val="0"/>
              </a:spcBef>
              <a:spcAft>
                <a:spcPct val="0"/>
              </a:spcAft>
              <a:defRPr/>
            </a:pPr>
            <a:endParaRPr lang="en-US" altLang="en-US" sz="6000" b="1" dirty="0">
              <a:solidFill>
                <a:srgbClr val="006600"/>
              </a:solidFill>
              <a:latin typeface="Copperplate Gothic Bold" pitchFamily="34" charset="0"/>
            </a:endParaRPr>
          </a:p>
        </p:txBody>
      </p:sp>
      <p:sp>
        <p:nvSpPr>
          <p:cNvPr id="2052" name="Rectangle 7"/>
          <p:cNvSpPr>
            <a:spLocks noChangeArrowheads="1"/>
          </p:cNvSpPr>
          <p:nvPr/>
        </p:nvSpPr>
        <p:spPr bwMode="auto">
          <a:xfrm>
            <a:off x="2857500" y="571500"/>
            <a:ext cx="12573000" cy="9144000"/>
          </a:xfrm>
          <a:prstGeom prst="rect">
            <a:avLst/>
          </a:prstGeom>
          <a:solidFill>
            <a:schemeClr val="bg1"/>
          </a:solidFill>
          <a:ln w="31750">
            <a:solidFill>
              <a:srgbClr val="FFFF99"/>
            </a:solidFill>
            <a:miter lim="800000"/>
            <a:headEnd/>
            <a:tailEnd/>
          </a:ln>
        </p:spPr>
        <p:txBody>
          <a:bodyPr wrap="none" anchor="ctr"/>
          <a:lstStyle/>
          <a:p>
            <a:pPr algn="ctr" fontAlgn="base">
              <a:spcBef>
                <a:spcPct val="0"/>
              </a:spcBef>
              <a:spcAft>
                <a:spcPct val="0"/>
              </a:spcAft>
              <a:defRPr/>
            </a:pPr>
            <a:endParaRPr lang="en-US" altLang="en-US" sz="2100" dirty="0">
              <a:solidFill>
                <a:srgbClr val="006600"/>
              </a:solidFill>
              <a:latin typeface="Arial" charset="0"/>
            </a:endParaRPr>
          </a:p>
          <a:p>
            <a:pPr algn="ctr" fontAlgn="base">
              <a:spcBef>
                <a:spcPct val="0"/>
              </a:spcBef>
              <a:spcAft>
                <a:spcPct val="0"/>
              </a:spcAft>
              <a:defRPr/>
            </a:pPr>
            <a:endParaRPr lang="en-US" altLang="en-US" sz="2100" dirty="0">
              <a:solidFill>
                <a:srgbClr val="000000"/>
              </a:solidFill>
              <a:latin typeface="Arial" charset="0"/>
            </a:endParaRPr>
          </a:p>
        </p:txBody>
      </p:sp>
      <p:pic>
        <p:nvPicPr>
          <p:cNvPr id="2053" name="Picture 25"/>
          <p:cNvPicPr>
            <a:picLocks noChangeAspect="1" noChangeArrowheads="1"/>
          </p:cNvPicPr>
          <p:nvPr/>
        </p:nvPicPr>
        <p:blipFill>
          <a:blip r:embed="rId4" cstate="print"/>
          <a:srcRect/>
          <a:stretch>
            <a:fillRect/>
          </a:stretch>
        </p:blipFill>
        <p:spPr bwMode="auto">
          <a:xfrm>
            <a:off x="7987887" y="2860829"/>
            <a:ext cx="2413413" cy="4440304"/>
          </a:xfrm>
          <a:prstGeom prst="rect">
            <a:avLst/>
          </a:prstGeom>
          <a:noFill/>
          <a:ln w="9525" algn="ctr">
            <a:noFill/>
            <a:miter lim="800000"/>
            <a:headEnd/>
            <a:tailEnd/>
          </a:ln>
        </p:spPr>
      </p:pic>
      <p:sp>
        <p:nvSpPr>
          <p:cNvPr id="2054" name="Text Box 9"/>
          <p:cNvSpPr txBox="1">
            <a:spLocks noChangeArrowheads="1"/>
          </p:cNvSpPr>
          <p:nvPr/>
        </p:nvSpPr>
        <p:spPr bwMode="auto">
          <a:xfrm>
            <a:off x="3086100" y="800101"/>
            <a:ext cx="12115800" cy="1800493"/>
          </a:xfrm>
          <a:prstGeom prst="rect">
            <a:avLst/>
          </a:prstGeom>
          <a:solidFill>
            <a:srgbClr val="006600"/>
          </a:solidFill>
          <a:ln w="66675">
            <a:solidFill>
              <a:srgbClr val="808080"/>
            </a:solidFill>
            <a:miter lim="800000"/>
            <a:headEnd/>
            <a:tailEnd/>
          </a:ln>
        </p:spPr>
        <p:txBody>
          <a:bodyPr>
            <a:spAutoFit/>
          </a:bodyPr>
          <a:lstStyle/>
          <a:p>
            <a:pPr algn="ctr" fontAlgn="base">
              <a:spcBef>
                <a:spcPct val="0"/>
              </a:spcBef>
              <a:spcAft>
                <a:spcPct val="0"/>
              </a:spcAft>
              <a:defRPr/>
            </a:pPr>
            <a:r>
              <a:rPr lang="en-US" altLang="en-US" sz="5550" b="1" dirty="0">
                <a:solidFill>
                  <a:srgbClr val="FFFFFF"/>
                </a:solidFill>
                <a:latin typeface="Century Gothic" pitchFamily="34" charset="0"/>
              </a:rPr>
              <a:t>The DAISY Award For </a:t>
            </a:r>
          </a:p>
          <a:p>
            <a:pPr algn="ctr" fontAlgn="base">
              <a:spcBef>
                <a:spcPct val="0"/>
              </a:spcBef>
              <a:spcAft>
                <a:spcPct val="0"/>
              </a:spcAft>
              <a:defRPr/>
            </a:pPr>
            <a:r>
              <a:rPr lang="en-US" altLang="en-US" sz="5550" b="1" dirty="0">
                <a:solidFill>
                  <a:srgbClr val="FFFFFF"/>
                </a:solidFill>
                <a:latin typeface="Century Gothic" pitchFamily="34" charset="0"/>
              </a:rPr>
              <a:t>Extraordinary Nurses</a:t>
            </a:r>
          </a:p>
        </p:txBody>
      </p:sp>
      <p:sp>
        <p:nvSpPr>
          <p:cNvPr id="2055" name="Text Box 10"/>
          <p:cNvSpPr txBox="1">
            <a:spLocks noChangeArrowheads="1"/>
          </p:cNvSpPr>
          <p:nvPr/>
        </p:nvSpPr>
        <p:spPr bwMode="auto">
          <a:xfrm>
            <a:off x="4000500" y="3086100"/>
            <a:ext cx="10629900" cy="553998"/>
          </a:xfrm>
          <a:prstGeom prst="rect">
            <a:avLst/>
          </a:prstGeom>
          <a:noFill/>
          <a:ln w="9525">
            <a:noFill/>
            <a:miter lim="800000"/>
            <a:headEnd/>
            <a:tailEnd/>
          </a:ln>
        </p:spPr>
        <p:txBody>
          <a:bodyPr>
            <a:spAutoFit/>
          </a:bodyPr>
          <a:lstStyle/>
          <a:p>
            <a:pPr algn="ctr" fontAlgn="base">
              <a:spcBef>
                <a:spcPct val="0"/>
              </a:spcBef>
              <a:spcAft>
                <a:spcPct val="0"/>
              </a:spcAft>
              <a:defRPr/>
            </a:pPr>
            <a:r>
              <a:rPr lang="en-US" altLang="en-US" sz="3000" dirty="0">
                <a:solidFill>
                  <a:srgbClr val="006600"/>
                </a:solidFill>
                <a:latin typeface="Century Gothic" pitchFamily="34" charset="0"/>
              </a:rPr>
              <a:t>This Award is presented to</a:t>
            </a:r>
          </a:p>
        </p:txBody>
      </p:sp>
      <p:sp>
        <p:nvSpPr>
          <p:cNvPr id="2056" name="Text Box 12"/>
          <p:cNvSpPr txBox="1">
            <a:spLocks noChangeArrowheads="1"/>
          </p:cNvSpPr>
          <p:nvPr/>
        </p:nvSpPr>
        <p:spPr bwMode="auto">
          <a:xfrm>
            <a:off x="3886201" y="5029200"/>
            <a:ext cx="10844213" cy="1477328"/>
          </a:xfrm>
          <a:prstGeom prst="rect">
            <a:avLst/>
          </a:prstGeom>
          <a:noFill/>
          <a:ln w="9525">
            <a:noFill/>
            <a:miter lim="800000"/>
            <a:headEnd/>
            <a:tailEnd/>
          </a:ln>
        </p:spPr>
        <p:txBody>
          <a:bodyPr>
            <a:spAutoFit/>
          </a:bodyPr>
          <a:lstStyle/>
          <a:p>
            <a:pPr algn="ctr" fontAlgn="base">
              <a:spcBef>
                <a:spcPct val="0"/>
              </a:spcBef>
              <a:spcAft>
                <a:spcPct val="0"/>
              </a:spcAft>
              <a:defRPr/>
            </a:pPr>
            <a:r>
              <a:rPr lang="en-US" altLang="en-US" sz="3000" dirty="0">
                <a:solidFill>
                  <a:srgbClr val="006600"/>
                </a:solidFill>
                <a:latin typeface="Century Gothic" pitchFamily="34" charset="0"/>
              </a:rPr>
              <a:t>In deep appreciation of all you do, </a:t>
            </a:r>
          </a:p>
          <a:p>
            <a:pPr algn="ctr" fontAlgn="base">
              <a:spcBef>
                <a:spcPct val="0"/>
              </a:spcBef>
              <a:spcAft>
                <a:spcPct val="0"/>
              </a:spcAft>
              <a:defRPr/>
            </a:pPr>
            <a:r>
              <a:rPr lang="en-US" altLang="en-US" sz="3000" dirty="0">
                <a:solidFill>
                  <a:srgbClr val="006600"/>
                </a:solidFill>
                <a:latin typeface="Century Gothic" pitchFamily="34" charset="0"/>
              </a:rPr>
              <a:t>who you are, and the incredibly meaningful difference you make in the lives of so many people</a:t>
            </a:r>
          </a:p>
        </p:txBody>
      </p:sp>
      <p:sp>
        <p:nvSpPr>
          <p:cNvPr id="2057" name="Text Box 11"/>
          <p:cNvSpPr txBox="1">
            <a:spLocks noChangeArrowheads="1"/>
          </p:cNvSpPr>
          <p:nvPr/>
        </p:nvSpPr>
        <p:spPr bwMode="auto">
          <a:xfrm>
            <a:off x="3086100" y="3886200"/>
            <a:ext cx="12230100" cy="1015663"/>
          </a:xfrm>
          <a:prstGeom prst="rect">
            <a:avLst/>
          </a:prstGeom>
          <a:noFill/>
          <a:ln w="9525">
            <a:noFill/>
            <a:miter lim="800000"/>
            <a:headEnd/>
            <a:tailEnd/>
          </a:ln>
        </p:spPr>
        <p:txBody>
          <a:bodyPr>
            <a:spAutoFit/>
          </a:bodyPr>
          <a:lstStyle/>
          <a:p>
            <a:pPr algn="ctr" fontAlgn="base">
              <a:spcBef>
                <a:spcPct val="0"/>
              </a:spcBef>
              <a:spcAft>
                <a:spcPct val="0"/>
              </a:spcAft>
              <a:defRPr/>
            </a:pPr>
            <a:r>
              <a:rPr lang="en-US" altLang="en-US" sz="6000" b="1" dirty="0">
                <a:solidFill>
                  <a:srgbClr val="006600"/>
                </a:solidFill>
                <a:latin typeface="Century Gothic" pitchFamily="34" charset="0"/>
              </a:rPr>
              <a:t>Elizabeth Komp, RN</a:t>
            </a:r>
          </a:p>
        </p:txBody>
      </p:sp>
      <p:sp>
        <p:nvSpPr>
          <p:cNvPr id="2058" name="Line 19"/>
          <p:cNvSpPr>
            <a:spLocks noChangeShapeType="1"/>
          </p:cNvSpPr>
          <p:nvPr/>
        </p:nvSpPr>
        <p:spPr bwMode="auto">
          <a:xfrm>
            <a:off x="3200400" y="7429500"/>
            <a:ext cx="4000500" cy="0"/>
          </a:xfrm>
          <a:prstGeom prst="line">
            <a:avLst/>
          </a:prstGeom>
          <a:noFill/>
          <a:ln w="9525">
            <a:solidFill>
              <a:schemeClr val="tx1"/>
            </a:solidFill>
            <a:round/>
            <a:headEnd/>
            <a:tailEnd/>
          </a:ln>
        </p:spPr>
        <p:txBody>
          <a:bodyPr/>
          <a:lstStyle/>
          <a:p>
            <a:pPr algn="ctr" fontAlgn="base">
              <a:spcBef>
                <a:spcPct val="0"/>
              </a:spcBef>
              <a:spcAft>
                <a:spcPct val="0"/>
              </a:spcAft>
              <a:defRPr/>
            </a:pPr>
            <a:endParaRPr lang="en-US" sz="6000" b="1" dirty="0">
              <a:solidFill>
                <a:srgbClr val="006600"/>
              </a:solidFill>
              <a:latin typeface="Copperplate Gothic Bold" pitchFamily="34" charset="0"/>
            </a:endParaRPr>
          </a:p>
        </p:txBody>
      </p:sp>
      <p:pic>
        <p:nvPicPr>
          <p:cNvPr id="2059" name="Picture 30" descr="Mark Barnes' Signature (1)"/>
          <p:cNvPicPr>
            <a:picLocks noChangeAspect="1" noChangeArrowheads="1"/>
          </p:cNvPicPr>
          <p:nvPr/>
        </p:nvPicPr>
        <p:blipFill>
          <a:blip r:embed="rId5" cstate="print"/>
          <a:srcRect/>
          <a:stretch>
            <a:fillRect/>
          </a:stretch>
        </p:blipFill>
        <p:spPr bwMode="auto">
          <a:xfrm>
            <a:off x="11315700" y="6743701"/>
            <a:ext cx="2171700" cy="978695"/>
          </a:xfrm>
          <a:prstGeom prst="rect">
            <a:avLst/>
          </a:prstGeom>
          <a:noFill/>
          <a:ln w="9525">
            <a:noFill/>
            <a:miter lim="800000"/>
            <a:headEnd/>
            <a:tailEnd/>
          </a:ln>
        </p:spPr>
      </p:pic>
      <p:sp>
        <p:nvSpPr>
          <p:cNvPr id="2060" name="Text Box 20"/>
          <p:cNvSpPr txBox="1">
            <a:spLocks noChangeArrowheads="1"/>
          </p:cNvSpPr>
          <p:nvPr/>
        </p:nvSpPr>
        <p:spPr bwMode="auto">
          <a:xfrm>
            <a:off x="4118772" y="7515225"/>
            <a:ext cx="2101857" cy="553998"/>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altLang="en-US" sz="1500" dirty="0">
                <a:solidFill>
                  <a:srgbClr val="006600"/>
                </a:solidFill>
                <a:latin typeface="Century Gothic" panose="020B0502020202020204" pitchFamily="34" charset="0"/>
              </a:rPr>
              <a:t>Terri Cohn, MSN, RN</a:t>
            </a:r>
          </a:p>
          <a:p>
            <a:pPr algn="ctr" fontAlgn="base">
              <a:spcBef>
                <a:spcPct val="0"/>
              </a:spcBef>
              <a:spcAft>
                <a:spcPct val="0"/>
              </a:spcAft>
              <a:defRPr/>
            </a:pPr>
            <a:r>
              <a:rPr lang="en-US" altLang="en-US" sz="1500" dirty="0">
                <a:solidFill>
                  <a:srgbClr val="006600"/>
                </a:solidFill>
                <a:latin typeface="Century Gothic" panose="020B0502020202020204" pitchFamily="34" charset="0"/>
              </a:rPr>
              <a:t>Chief Nursing Officer</a:t>
            </a:r>
          </a:p>
        </p:txBody>
      </p:sp>
      <p:sp>
        <p:nvSpPr>
          <p:cNvPr id="2061" name="Text Box 17"/>
          <p:cNvSpPr txBox="1">
            <a:spLocks noChangeArrowheads="1"/>
          </p:cNvSpPr>
          <p:nvPr/>
        </p:nvSpPr>
        <p:spPr bwMode="auto">
          <a:xfrm>
            <a:off x="11406188" y="7405686"/>
            <a:ext cx="3602832" cy="553998"/>
          </a:xfrm>
          <a:prstGeom prst="rect">
            <a:avLst/>
          </a:prstGeom>
          <a:noFill/>
          <a:ln w="9525">
            <a:noFill/>
            <a:miter lim="800000"/>
            <a:headEnd/>
            <a:tailEnd/>
          </a:ln>
        </p:spPr>
        <p:txBody>
          <a:bodyPr wrap="square">
            <a:spAutoFit/>
          </a:bodyPr>
          <a:lstStyle/>
          <a:p>
            <a:pPr fontAlgn="base">
              <a:spcBef>
                <a:spcPct val="0"/>
              </a:spcBef>
              <a:spcAft>
                <a:spcPct val="0"/>
              </a:spcAft>
              <a:defRPr/>
            </a:pPr>
            <a:r>
              <a:rPr lang="en-US" altLang="en-US" sz="1500" dirty="0">
                <a:solidFill>
                  <a:srgbClr val="006600"/>
                </a:solidFill>
                <a:latin typeface="Century Gothic" panose="020B0502020202020204" pitchFamily="34" charset="0"/>
              </a:rPr>
              <a:t>J. Mark Barnes, FAAN</a:t>
            </a:r>
          </a:p>
          <a:p>
            <a:pPr fontAlgn="base">
              <a:spcBef>
                <a:spcPct val="0"/>
              </a:spcBef>
              <a:spcAft>
                <a:spcPct val="0"/>
              </a:spcAft>
              <a:defRPr/>
            </a:pPr>
            <a:r>
              <a:rPr lang="en-US" altLang="en-US" sz="1500" dirty="0">
                <a:solidFill>
                  <a:srgbClr val="006600"/>
                </a:solidFill>
                <a:latin typeface="Century Gothic" panose="020B0502020202020204" pitchFamily="34" charset="0"/>
              </a:rPr>
              <a:t>Co-Founder, Chairman</a:t>
            </a:r>
          </a:p>
        </p:txBody>
      </p:sp>
      <p:sp>
        <p:nvSpPr>
          <p:cNvPr id="2063" name="Text Box 26"/>
          <p:cNvSpPr txBox="1">
            <a:spLocks noChangeArrowheads="1"/>
          </p:cNvSpPr>
          <p:nvPr/>
        </p:nvSpPr>
        <p:spPr bwMode="auto">
          <a:xfrm>
            <a:off x="11430001" y="8284370"/>
            <a:ext cx="3543299" cy="369332"/>
          </a:xfrm>
          <a:prstGeom prst="rect">
            <a:avLst/>
          </a:prstGeom>
          <a:noFill/>
          <a:ln w="9525">
            <a:noFill/>
            <a:miter lim="800000"/>
            <a:headEnd/>
            <a:tailEnd/>
          </a:ln>
        </p:spPr>
        <p:txBody>
          <a:bodyPr wrap="square">
            <a:spAutoFit/>
          </a:bodyPr>
          <a:lstStyle/>
          <a:p>
            <a:pPr fontAlgn="base">
              <a:spcBef>
                <a:spcPct val="0"/>
              </a:spcBef>
              <a:spcAft>
                <a:spcPct val="0"/>
              </a:spcAft>
              <a:defRPr/>
            </a:pPr>
            <a:endParaRPr lang="en-US" altLang="en-US" sz="1800" dirty="0">
              <a:solidFill>
                <a:srgbClr val="006600"/>
              </a:solidFill>
              <a:latin typeface="Bookman Old Style" pitchFamily="18" charset="0"/>
            </a:endParaRPr>
          </a:p>
        </p:txBody>
      </p:sp>
      <p:sp>
        <p:nvSpPr>
          <p:cNvPr id="2065" name="Line 21"/>
          <p:cNvSpPr>
            <a:spLocks noChangeShapeType="1"/>
          </p:cNvSpPr>
          <p:nvPr/>
        </p:nvSpPr>
        <p:spPr bwMode="auto">
          <a:xfrm>
            <a:off x="10972800" y="7429500"/>
            <a:ext cx="4229100" cy="0"/>
          </a:xfrm>
          <a:prstGeom prst="line">
            <a:avLst/>
          </a:prstGeom>
          <a:noFill/>
          <a:ln w="9525">
            <a:solidFill>
              <a:schemeClr val="tx1"/>
            </a:solidFill>
            <a:round/>
            <a:headEnd/>
            <a:tailEnd/>
          </a:ln>
        </p:spPr>
        <p:txBody>
          <a:bodyPr/>
          <a:lstStyle/>
          <a:p>
            <a:pPr algn="ctr" fontAlgn="base">
              <a:spcBef>
                <a:spcPct val="0"/>
              </a:spcBef>
              <a:spcAft>
                <a:spcPct val="0"/>
              </a:spcAft>
              <a:defRPr/>
            </a:pPr>
            <a:endParaRPr lang="en-US" sz="6000" b="1" dirty="0">
              <a:solidFill>
                <a:srgbClr val="006600"/>
              </a:solidFill>
              <a:latin typeface="Copperplate Gothic Bold" pitchFamily="34" charset="0"/>
            </a:endParaRPr>
          </a:p>
        </p:txBody>
      </p:sp>
      <p:graphicFrame>
        <p:nvGraphicFramePr>
          <p:cNvPr id="2103" name="Group 55"/>
          <p:cNvGraphicFramePr>
            <a:graphicFrameLocks noGrp="1"/>
          </p:cNvGraphicFramePr>
          <p:nvPr/>
        </p:nvGraphicFramePr>
        <p:xfrm>
          <a:off x="6572250" y="4962525"/>
          <a:ext cx="5143500" cy="547692"/>
        </p:xfrm>
        <a:graphic>
          <a:graphicData uri="http://schemas.openxmlformats.org/drawingml/2006/table">
            <a:tbl>
              <a:tblPr/>
              <a:tblGrid>
                <a:gridCol w="5143500">
                  <a:extLst>
                    <a:ext uri="{9D8B030D-6E8A-4147-A177-3AD203B41FA5}">
                      <a16:colId xmlns:a16="http://schemas.microsoft.com/office/drawing/2014/main" val="20000"/>
                    </a:ext>
                  </a:extLst>
                </a:gridCol>
              </a:tblGrid>
              <a:tr h="547692">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chemeClr val="tx1"/>
                        </a:solidFill>
                        <a:effectLst/>
                        <a:latin typeface="Arial" charset="0"/>
                      </a:endParaRPr>
                    </a:p>
                  </a:txBody>
                  <a:tcPr marL="137160" marR="137160" marT="68106" marB="68106" anchor="b"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68" name="Text Box 46"/>
          <p:cNvSpPr txBox="1">
            <a:spLocks noChangeArrowheads="1"/>
          </p:cNvSpPr>
          <p:nvPr/>
        </p:nvSpPr>
        <p:spPr bwMode="auto">
          <a:xfrm>
            <a:off x="3466579" y="8343900"/>
            <a:ext cx="2701381" cy="369332"/>
          </a:xfrm>
          <a:prstGeom prst="rect">
            <a:avLst/>
          </a:prstGeom>
          <a:noFill/>
          <a:ln w="9525" algn="ctr">
            <a:noFill/>
            <a:miter lim="800000"/>
            <a:headEnd/>
            <a:tailEnd/>
          </a:ln>
        </p:spPr>
        <p:txBody>
          <a:bodyPr wrap="none">
            <a:spAutoFit/>
          </a:bodyPr>
          <a:lstStyle/>
          <a:p>
            <a:pPr algn="ctr" fontAlgn="base">
              <a:spcBef>
                <a:spcPct val="0"/>
              </a:spcBef>
              <a:spcAft>
                <a:spcPct val="0"/>
              </a:spcAft>
              <a:defRPr/>
            </a:pPr>
            <a:r>
              <a:rPr lang="en-US" altLang="en-US" sz="1800" b="1" dirty="0">
                <a:solidFill>
                  <a:srgbClr val="006600"/>
                </a:solidFill>
                <a:latin typeface="Bookman Old Style" pitchFamily="18" charset="0"/>
              </a:rPr>
              <a:t>In collaboration with</a:t>
            </a:r>
          </a:p>
        </p:txBody>
      </p:sp>
      <p:pic>
        <p:nvPicPr>
          <p:cNvPr id="2069" name="Picture 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6934" y="8883951"/>
            <a:ext cx="3883710" cy="411480"/>
          </a:xfrm>
          <a:prstGeom prst="rect">
            <a:avLst/>
          </a:prstGeom>
          <a:noFill/>
          <a:ln w="9525">
            <a:noFill/>
            <a:miter lim="800000"/>
            <a:headEnd/>
            <a:tailEnd/>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05137" y="8001907"/>
            <a:ext cx="2893218" cy="1620203"/>
          </a:xfrm>
          <a:prstGeom prst="rect">
            <a:avLst/>
          </a:prstGeom>
        </p:spPr>
      </p:pic>
      <p:sp>
        <p:nvSpPr>
          <p:cNvPr id="26" name="Text Box 10">
            <a:extLst>
              <a:ext uri="{FF2B5EF4-FFF2-40B4-BE49-F238E27FC236}">
                <a16:creationId xmlns:a16="http://schemas.microsoft.com/office/drawing/2014/main" id="{17E2E659-EF59-B9E1-90DF-7E4E3DCFECF1}"/>
              </a:ext>
            </a:extLst>
          </p:cNvPr>
          <p:cNvSpPr txBox="1">
            <a:spLocks noChangeArrowheads="1"/>
          </p:cNvSpPr>
          <p:nvPr/>
        </p:nvSpPr>
        <p:spPr bwMode="auto">
          <a:xfrm>
            <a:off x="7378321" y="7459536"/>
            <a:ext cx="3606387" cy="369332"/>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n-US" altLang="en-US" sz="1800" b="1" dirty="0">
                <a:solidFill>
                  <a:srgbClr val="006600"/>
                </a:solidFill>
                <a:latin typeface="Century Gothic" pitchFamily="34" charset="0"/>
              </a:rPr>
              <a:t>September 2022</a:t>
            </a:r>
          </a:p>
        </p:txBody>
      </p:sp>
      <p:pic>
        <p:nvPicPr>
          <p:cNvPr id="27" name="Picture 26">
            <a:extLst>
              <a:ext uri="{FF2B5EF4-FFF2-40B4-BE49-F238E27FC236}">
                <a16:creationId xmlns:a16="http://schemas.microsoft.com/office/drawing/2014/main" id="{4E7AE283-EC4F-7719-5026-37B1D57AFE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9614" y="7928746"/>
            <a:ext cx="3163071" cy="1524654"/>
          </a:xfrm>
          <a:prstGeom prst="rect">
            <a:avLst/>
          </a:prstGeom>
        </p:spPr>
      </p:pic>
      <p:pic>
        <p:nvPicPr>
          <p:cNvPr id="4" name="Picture 3" descr="A picture containing brass, music, black, dark&#10;&#10;Description automatically generated">
            <a:extLst>
              <a:ext uri="{FF2B5EF4-FFF2-40B4-BE49-F238E27FC236}">
                <a16:creationId xmlns:a16="http://schemas.microsoft.com/office/drawing/2014/main" id="{CA22A7B0-A0CD-F6FA-73C5-0224EB86A0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6168" y="6889340"/>
            <a:ext cx="2367062" cy="7905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36A2724D-2DB6-62B3-149E-778550627DCA}"/>
              </a:ext>
            </a:extLst>
          </p:cNvPr>
          <p:cNvSpPr>
            <a:spLocks noGrp="1"/>
          </p:cNvSpPr>
          <p:nvPr>
            <p:ph type="title"/>
          </p:nvPr>
        </p:nvSpPr>
        <p:spPr/>
        <p:txBody>
          <a:bodyPr/>
          <a:lstStyle/>
          <a:p>
            <a:r>
              <a:rPr lang="en-US" dirty="0"/>
              <a:t>Portfolio and award pin</a:t>
            </a:r>
          </a:p>
        </p:txBody>
      </p:sp>
      <p:pic>
        <p:nvPicPr>
          <p:cNvPr id="28" name="Picture 27">
            <a:extLst>
              <a:ext uri="{FF2B5EF4-FFF2-40B4-BE49-F238E27FC236}">
                <a16:creationId xmlns:a16="http://schemas.microsoft.com/office/drawing/2014/main" id="{AC67DCB9-DA0E-4534-A705-4F74BFE981AB}"/>
              </a:ext>
            </a:extLst>
          </p:cNvPr>
          <p:cNvPicPr>
            <a:picLocks noChangeAspect="1"/>
          </p:cNvPicPr>
          <p:nvPr/>
        </p:nvPicPr>
        <p:blipFill>
          <a:blip r:embed="rId3"/>
          <a:stretch>
            <a:fillRect/>
          </a:stretch>
        </p:blipFill>
        <p:spPr>
          <a:xfrm>
            <a:off x="786321" y="6713241"/>
            <a:ext cx="4176213" cy="2825468"/>
          </a:xfrm>
          <a:prstGeom prst="rect">
            <a:avLst/>
          </a:prstGeom>
        </p:spPr>
      </p:pic>
      <p:pic>
        <p:nvPicPr>
          <p:cNvPr id="29" name="Content Placeholder 3">
            <a:extLst>
              <a:ext uri="{FF2B5EF4-FFF2-40B4-BE49-F238E27FC236}">
                <a16:creationId xmlns:a16="http://schemas.microsoft.com/office/drawing/2014/main" id="{7B9CB346-4C39-3938-E4E3-6FCA9DEE3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590" y="3310691"/>
            <a:ext cx="4920878" cy="4187718"/>
          </a:xfrm>
          <a:prstGeom prst="rect">
            <a:avLst/>
          </a:prstGeom>
          <a:noFill/>
          <a:ln w="19050">
            <a:solidFill>
              <a:schemeClr val="bg2"/>
            </a:solidFill>
          </a:ln>
          <a:effectLst>
            <a:outerShdw blurRad="50800" dist="127000" dir="2700000" algn="tl" rotWithShape="0">
              <a:prstClr val="black">
                <a:alpha val="40000"/>
              </a:prstClr>
            </a:outerShdw>
          </a:effectLst>
        </p:spPr>
      </p:pic>
      <p:pic>
        <p:nvPicPr>
          <p:cNvPr id="30" name="Picture 9" descr="DAISY Award Pin (4c) copy">
            <a:extLst>
              <a:ext uri="{FF2B5EF4-FFF2-40B4-BE49-F238E27FC236}">
                <a16:creationId xmlns:a16="http://schemas.microsoft.com/office/drawing/2014/main" id="{4B07DCC3-6B91-F8ED-2BC2-CEF6C26724F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Lst>
          </a:blip>
          <a:srcRect/>
          <a:stretch>
            <a:fillRect/>
          </a:stretch>
        </p:blipFill>
        <p:spPr bwMode="auto">
          <a:xfrm>
            <a:off x="4683562" y="4127808"/>
            <a:ext cx="2358143" cy="2031383"/>
          </a:xfrm>
          <a:prstGeom prst="rect">
            <a:avLst/>
          </a:prstGeom>
          <a:noFill/>
          <a:ln w="12700">
            <a:solidFill>
              <a:schemeClr val="bg2"/>
            </a:solidFill>
            <a:miter lim="800000"/>
            <a:headEnd/>
            <a:tailEnd/>
          </a:ln>
          <a:effectLst>
            <a:outerShdw blurRad="50800" dist="38100" dir="2700000" algn="tl" rotWithShape="0">
              <a:prstClr val="black">
                <a:alpha val="40000"/>
              </a:prstClr>
            </a:outerShdw>
          </a:effectLst>
          <a:scene3d>
            <a:camera prst="orthographicFront"/>
            <a:lightRig rig="threePt" dir="t"/>
          </a:scene3d>
          <a:sp3d>
            <a:bevelB/>
          </a:sp3d>
        </p:spPr>
      </p:pic>
      <p:pic>
        <p:nvPicPr>
          <p:cNvPr id="31" name="Picture 30">
            <a:extLst>
              <a:ext uri="{FF2B5EF4-FFF2-40B4-BE49-F238E27FC236}">
                <a16:creationId xmlns:a16="http://schemas.microsoft.com/office/drawing/2014/main" id="{56A89A5C-4804-7127-2AB3-ECA7917D817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3905809" y="1303140"/>
            <a:ext cx="2984488" cy="1549884"/>
          </a:xfrm>
          <a:prstGeom prst="rect">
            <a:avLst/>
          </a:prstGeom>
        </p:spPr>
      </p:pic>
    </p:spTree>
    <p:extLst>
      <p:ext uri="{BB962C8B-B14F-4D97-AF65-F5344CB8AC3E}">
        <p14:creationId xmlns:p14="http://schemas.microsoft.com/office/powerpoint/2010/main" val="239506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36A2724D-2DB6-62B3-149E-778550627DCA}"/>
              </a:ext>
            </a:extLst>
          </p:cNvPr>
          <p:cNvSpPr>
            <a:spLocks noGrp="1"/>
          </p:cNvSpPr>
          <p:nvPr>
            <p:ph type="title"/>
          </p:nvPr>
        </p:nvSpPr>
        <p:spPr/>
        <p:txBody>
          <a:bodyPr/>
          <a:lstStyle/>
          <a:p>
            <a:r>
              <a:rPr lang="en-US" dirty="0"/>
              <a:t>“Healer’s Touch” sculpture</a:t>
            </a:r>
          </a:p>
        </p:txBody>
      </p:sp>
      <p:pic>
        <p:nvPicPr>
          <p:cNvPr id="28" name="Picture 27">
            <a:extLst>
              <a:ext uri="{FF2B5EF4-FFF2-40B4-BE49-F238E27FC236}">
                <a16:creationId xmlns:a16="http://schemas.microsoft.com/office/drawing/2014/main" id="{AC67DCB9-DA0E-4534-A705-4F74BFE981AB}"/>
              </a:ext>
            </a:extLst>
          </p:cNvPr>
          <p:cNvPicPr>
            <a:picLocks noChangeAspect="1"/>
          </p:cNvPicPr>
          <p:nvPr/>
        </p:nvPicPr>
        <p:blipFill>
          <a:blip r:embed="rId3"/>
          <a:stretch>
            <a:fillRect/>
          </a:stretch>
        </p:blipFill>
        <p:spPr>
          <a:xfrm>
            <a:off x="786321" y="6713241"/>
            <a:ext cx="4176213" cy="2825468"/>
          </a:xfrm>
          <a:prstGeom prst="rect">
            <a:avLst/>
          </a:prstGeom>
        </p:spPr>
      </p:pic>
      <p:pic>
        <p:nvPicPr>
          <p:cNvPr id="31" name="Picture 30">
            <a:extLst>
              <a:ext uri="{FF2B5EF4-FFF2-40B4-BE49-F238E27FC236}">
                <a16:creationId xmlns:a16="http://schemas.microsoft.com/office/drawing/2014/main" id="{56A89A5C-4804-7127-2AB3-ECA7917D817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905809" y="1303140"/>
            <a:ext cx="2984488" cy="1549884"/>
          </a:xfrm>
          <a:prstGeom prst="rect">
            <a:avLst/>
          </a:prstGeom>
        </p:spPr>
      </p:pic>
      <p:pic>
        <p:nvPicPr>
          <p:cNvPr id="7" name="Content Placeholder 5">
            <a:extLst>
              <a:ext uri="{FF2B5EF4-FFF2-40B4-BE49-F238E27FC236}">
                <a16:creationId xmlns:a16="http://schemas.microsoft.com/office/drawing/2014/main" id="{F392EFAD-0B55-257C-450E-C892897BFE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61317" y="2828568"/>
            <a:ext cx="2693597" cy="5297407"/>
          </a:xfrm>
          <a:prstGeom prst="rect">
            <a:avLst/>
          </a:prstGeom>
          <a:noFill/>
          <a:ln w="19050">
            <a:solidFill>
              <a:schemeClr val="bg2"/>
            </a:solidFill>
          </a:ln>
          <a:effectLst>
            <a:outerShdw blurRad="50800" dist="127000" dir="2700000" algn="tl" rotWithShape="0">
              <a:prstClr val="black">
                <a:alpha val="40000"/>
              </a:prstClr>
            </a:outerShdw>
          </a:effectLst>
        </p:spPr>
      </p:pic>
      <p:pic>
        <p:nvPicPr>
          <p:cNvPr id="8" name="Picture 7">
            <a:extLst>
              <a:ext uri="{FF2B5EF4-FFF2-40B4-BE49-F238E27FC236}">
                <a16:creationId xmlns:a16="http://schemas.microsoft.com/office/drawing/2014/main" id="{AB456719-8ECA-7481-48A2-2E13B8BBA5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899" b="1899"/>
          <a:stretch/>
        </p:blipFill>
        <p:spPr bwMode="auto">
          <a:xfrm>
            <a:off x="9273354" y="2853024"/>
            <a:ext cx="4097687" cy="3152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10E9BDF2-B041-144A-FF82-EA1FE38295F2}"/>
              </a:ext>
            </a:extLst>
          </p:cNvPr>
          <p:cNvSpPr/>
          <p:nvPr/>
        </p:nvSpPr>
        <p:spPr>
          <a:xfrm>
            <a:off x="9144000" y="6322082"/>
            <a:ext cx="4393237" cy="2015936"/>
          </a:xfrm>
          <a:prstGeom prst="rect">
            <a:avLst/>
          </a:prstGeom>
          <a:ln>
            <a:noFill/>
          </a:ln>
        </p:spPr>
        <p:txBody>
          <a:bodyPr wrap="square">
            <a:spAutoFit/>
          </a:bodyPr>
          <a:lstStyle/>
          <a:p>
            <a:pPr algn="ctr"/>
            <a:r>
              <a:rPr lang="en-US" sz="2400" dirty="0"/>
              <a:t>Hand carved in Zimbabwe!    </a:t>
            </a:r>
          </a:p>
          <a:p>
            <a:pPr algn="ctr"/>
            <a:endParaRPr lang="en-US" sz="2400" dirty="0"/>
          </a:p>
          <a:p>
            <a:pPr algn="ctr">
              <a:spcAft>
                <a:spcPts val="600"/>
              </a:spcAft>
            </a:pPr>
            <a:r>
              <a:rPr lang="en-US" sz="2400" dirty="0"/>
              <a:t>Artists’ video on DAISY website to learn more:</a:t>
            </a:r>
          </a:p>
          <a:p>
            <a:pPr algn="ctr"/>
            <a:r>
              <a:rPr lang="en-US" sz="2400" b="1" dirty="0"/>
              <a:t>DAISYfoundation.org</a:t>
            </a:r>
          </a:p>
        </p:txBody>
      </p:sp>
    </p:spTree>
    <p:extLst>
      <p:ext uri="{BB962C8B-B14F-4D97-AF65-F5344CB8AC3E}">
        <p14:creationId xmlns:p14="http://schemas.microsoft.com/office/powerpoint/2010/main" val="375612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979DF-23CD-AA64-FA26-8ACA68BC0921}"/>
              </a:ext>
            </a:extLst>
          </p:cNvPr>
          <p:cNvPicPr>
            <a:picLocks noChangeAspect="1"/>
          </p:cNvPicPr>
          <p:nvPr/>
        </p:nvPicPr>
        <p:blipFill>
          <a:blip r:embed="rId3"/>
          <a:stretch>
            <a:fillRect/>
          </a:stretch>
        </p:blipFill>
        <p:spPr>
          <a:xfrm>
            <a:off x="9362195" y="6289486"/>
            <a:ext cx="3490409" cy="2332228"/>
          </a:xfrm>
          <a:prstGeom prst="rect">
            <a:avLst/>
          </a:prstGeom>
          <a:effectLst>
            <a:outerShdw blurRad="50800" dist="38100" dir="2700000" algn="tl" rotWithShape="0">
              <a:prstClr val="black">
                <a:alpha val="40000"/>
              </a:prstClr>
            </a:outerShdw>
            <a:softEdge rad="31750"/>
          </a:effectLst>
        </p:spPr>
      </p:pic>
      <p:pic>
        <p:nvPicPr>
          <p:cNvPr id="6" name="Picture 5">
            <a:extLst>
              <a:ext uri="{FF2B5EF4-FFF2-40B4-BE49-F238E27FC236}">
                <a16:creationId xmlns:a16="http://schemas.microsoft.com/office/drawing/2014/main" id="{EA1EFD24-E266-AA9B-EFD6-FF0991EEF5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105" r="19269"/>
          <a:stretch/>
        </p:blipFill>
        <p:spPr>
          <a:xfrm>
            <a:off x="8550451" y="3130360"/>
            <a:ext cx="5113898" cy="2733230"/>
          </a:xfrm>
          <a:prstGeom prst="rect">
            <a:avLst/>
          </a:prstGeom>
          <a:noFill/>
          <a:ln w="19050">
            <a:solidFill>
              <a:schemeClr val="bg2"/>
            </a:solidFill>
          </a:ln>
          <a:effectLst>
            <a:outerShdw blurRad="50800" dist="127000" dir="2700000" algn="tl" rotWithShape="0">
              <a:prstClr val="black">
                <a:alpha val="40000"/>
              </a:prstClr>
            </a:outerShdw>
          </a:effectLst>
        </p:spPr>
      </p:pic>
      <p:sp>
        <p:nvSpPr>
          <p:cNvPr id="8" name="Title 7">
            <a:extLst>
              <a:ext uri="{FF2B5EF4-FFF2-40B4-BE49-F238E27FC236}">
                <a16:creationId xmlns:a16="http://schemas.microsoft.com/office/drawing/2014/main" id="{3967B5DF-E306-E5B7-565B-F4E2097E6051}"/>
              </a:ext>
            </a:extLst>
          </p:cNvPr>
          <p:cNvSpPr>
            <a:spLocks noGrp="1"/>
          </p:cNvSpPr>
          <p:nvPr>
            <p:ph type="title"/>
          </p:nvPr>
        </p:nvSpPr>
        <p:spPr/>
        <p:txBody>
          <a:bodyPr/>
          <a:lstStyle/>
          <a:p>
            <a:r>
              <a:rPr lang="en-US" dirty="0"/>
              <a:t>Cinnamon rolls</a:t>
            </a:r>
          </a:p>
        </p:txBody>
      </p:sp>
      <p:pic>
        <p:nvPicPr>
          <p:cNvPr id="9" name="Picture 8">
            <a:extLst>
              <a:ext uri="{FF2B5EF4-FFF2-40B4-BE49-F238E27FC236}">
                <a16:creationId xmlns:a16="http://schemas.microsoft.com/office/drawing/2014/main" id="{3BB10A24-53DF-6186-2392-60201B9C988B}"/>
              </a:ext>
            </a:extLst>
          </p:cNvPr>
          <p:cNvPicPr>
            <a:picLocks noChangeAspect="1"/>
          </p:cNvPicPr>
          <p:nvPr/>
        </p:nvPicPr>
        <p:blipFill>
          <a:blip r:embed="rId5"/>
          <a:stretch>
            <a:fillRect/>
          </a:stretch>
        </p:blipFill>
        <p:spPr>
          <a:xfrm>
            <a:off x="786321" y="6713241"/>
            <a:ext cx="4176213" cy="2825468"/>
          </a:xfrm>
          <a:prstGeom prst="rect">
            <a:avLst/>
          </a:prstGeom>
        </p:spPr>
      </p:pic>
      <p:pic>
        <p:nvPicPr>
          <p:cNvPr id="5" name="Picture 4">
            <a:extLst>
              <a:ext uri="{FF2B5EF4-FFF2-40B4-BE49-F238E27FC236}">
                <a16:creationId xmlns:a16="http://schemas.microsoft.com/office/drawing/2014/main" id="{B14F457C-418C-DF78-3885-0B9FCF2FC287}"/>
              </a:ext>
            </a:extLst>
          </p:cNvPr>
          <p:cNvPicPr>
            <a:picLocks noChangeAspect="1"/>
          </p:cNvPicPr>
          <p:nvPr/>
        </p:nvPicPr>
        <p:blipFill rotWithShape="1">
          <a:blip r:embed="rId6">
            <a:extLst>
              <a:ext uri="{28A0092B-C50C-407E-A947-70E740481C1C}">
                <a14:useLocalDpi xmlns:a14="http://schemas.microsoft.com/office/drawing/2010/main" val="0"/>
              </a:ext>
            </a:extLst>
          </a:blip>
          <a:srcRect l="11070" r="15131" b="15086"/>
          <a:stretch/>
        </p:blipFill>
        <p:spPr>
          <a:xfrm>
            <a:off x="4314623" y="3130360"/>
            <a:ext cx="3630235" cy="4496386"/>
          </a:xfrm>
          <a:prstGeom prst="rect">
            <a:avLst/>
          </a:prstGeom>
          <a:noFill/>
          <a:ln w="19050">
            <a:solidFill>
              <a:schemeClr val="bg2"/>
            </a:solidFill>
          </a:ln>
          <a:effectLst>
            <a:outerShdw blurRad="50800" dist="127000" dir="2700000" algn="tl" rotWithShape="0">
              <a:prstClr val="black">
                <a:alpha val="40000"/>
              </a:prstClr>
            </a:outerShdw>
          </a:effectLst>
        </p:spPr>
      </p:pic>
      <p:pic>
        <p:nvPicPr>
          <p:cNvPr id="10" name="Picture 9">
            <a:extLst>
              <a:ext uri="{FF2B5EF4-FFF2-40B4-BE49-F238E27FC236}">
                <a16:creationId xmlns:a16="http://schemas.microsoft.com/office/drawing/2014/main" id="{209CBD3C-93DF-98D3-6EEB-D678EE18DF5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3905809" y="1303140"/>
            <a:ext cx="2984488" cy="1549884"/>
          </a:xfrm>
          <a:prstGeom prst="rect">
            <a:avLst/>
          </a:prstGeom>
        </p:spPr>
      </p:pic>
    </p:spTree>
    <p:extLst>
      <p:ext uri="{BB962C8B-B14F-4D97-AF65-F5344CB8AC3E}">
        <p14:creationId xmlns:p14="http://schemas.microsoft.com/office/powerpoint/2010/main" val="203915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67B5DF-E306-E5B7-565B-F4E2097E6051}"/>
              </a:ext>
            </a:extLst>
          </p:cNvPr>
          <p:cNvSpPr>
            <a:spLocks noGrp="1"/>
          </p:cNvSpPr>
          <p:nvPr>
            <p:ph type="title"/>
          </p:nvPr>
        </p:nvSpPr>
        <p:spPr/>
        <p:txBody>
          <a:bodyPr/>
          <a:lstStyle/>
          <a:p>
            <a:r>
              <a:rPr lang="en-US" dirty="0"/>
              <a:t>Banner</a:t>
            </a:r>
          </a:p>
        </p:txBody>
      </p:sp>
      <p:pic>
        <p:nvPicPr>
          <p:cNvPr id="9" name="Picture 8">
            <a:extLst>
              <a:ext uri="{FF2B5EF4-FFF2-40B4-BE49-F238E27FC236}">
                <a16:creationId xmlns:a16="http://schemas.microsoft.com/office/drawing/2014/main" id="{3BB10A24-53DF-6186-2392-60201B9C988B}"/>
              </a:ext>
            </a:extLst>
          </p:cNvPr>
          <p:cNvPicPr>
            <a:picLocks noChangeAspect="1"/>
          </p:cNvPicPr>
          <p:nvPr/>
        </p:nvPicPr>
        <p:blipFill>
          <a:blip r:embed="rId3"/>
          <a:stretch>
            <a:fillRect/>
          </a:stretch>
        </p:blipFill>
        <p:spPr>
          <a:xfrm>
            <a:off x="786321" y="6713241"/>
            <a:ext cx="4176213" cy="2825468"/>
          </a:xfrm>
          <a:prstGeom prst="rect">
            <a:avLst/>
          </a:prstGeom>
        </p:spPr>
      </p:pic>
      <p:pic>
        <p:nvPicPr>
          <p:cNvPr id="10" name="Picture 9">
            <a:extLst>
              <a:ext uri="{FF2B5EF4-FFF2-40B4-BE49-F238E27FC236}">
                <a16:creationId xmlns:a16="http://schemas.microsoft.com/office/drawing/2014/main" id="{A3C38AAE-E32E-C25B-B397-C343EF0632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4754" y="2674292"/>
            <a:ext cx="10438492" cy="3225439"/>
          </a:xfrm>
          <a:prstGeom prst="rect">
            <a:avLst/>
          </a:prstGeom>
          <a:noFill/>
          <a:ln w="19050">
            <a:solidFill>
              <a:schemeClr val="bg2"/>
            </a:solidFill>
          </a:ln>
          <a:effectLst>
            <a:outerShdw blurRad="50800" dist="127000" dir="2700000" algn="tl" rotWithShape="0">
              <a:prstClr val="black">
                <a:alpha val="40000"/>
              </a:prstClr>
            </a:outerShdw>
          </a:effectLst>
        </p:spPr>
      </p:pic>
      <p:sp>
        <p:nvSpPr>
          <p:cNvPr id="11" name="TextBox 10">
            <a:extLst>
              <a:ext uri="{FF2B5EF4-FFF2-40B4-BE49-F238E27FC236}">
                <a16:creationId xmlns:a16="http://schemas.microsoft.com/office/drawing/2014/main" id="{4ACF23D2-19DC-A177-4CD6-2974D9A328C8}"/>
              </a:ext>
            </a:extLst>
          </p:cNvPr>
          <p:cNvSpPr txBox="1"/>
          <p:nvPr/>
        </p:nvSpPr>
        <p:spPr>
          <a:xfrm>
            <a:off x="3010354" y="6255658"/>
            <a:ext cx="12703258" cy="507831"/>
          </a:xfrm>
          <a:prstGeom prst="rect">
            <a:avLst/>
          </a:prstGeom>
          <a:noFill/>
        </p:spPr>
        <p:txBody>
          <a:bodyPr wrap="square">
            <a:spAutoFit/>
          </a:bodyPr>
          <a:lstStyle/>
          <a:p>
            <a:r>
              <a:rPr lang="en-US" dirty="0"/>
              <a:t>The DAISY banner will be hung on your unit until the next celebration takes place</a:t>
            </a:r>
          </a:p>
        </p:txBody>
      </p:sp>
    </p:spTree>
    <p:extLst>
      <p:ext uri="{BB962C8B-B14F-4D97-AF65-F5344CB8AC3E}">
        <p14:creationId xmlns:p14="http://schemas.microsoft.com/office/powerpoint/2010/main" val="2799266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ogers Behavioral Health">
      <a:majorFont>
        <a:latin typeface="Lucida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1644</Words>
  <Application>Microsoft Office PowerPoint</Application>
  <PresentationFormat>Custom</PresentationFormat>
  <Paragraphs>144</Paragraphs>
  <Slides>13</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Bookman Old Style</vt:lpstr>
      <vt:lpstr>Calibri</vt:lpstr>
      <vt:lpstr>Century Gothic</vt:lpstr>
      <vt:lpstr>Copperplate Gothic Bold</vt:lpstr>
      <vt:lpstr>Lucida Sans</vt:lpstr>
      <vt:lpstr>Office Theme</vt:lpstr>
      <vt:lpstr>The DAISY Award  for Extraordinary Nurses</vt:lpstr>
      <vt:lpstr>About The DAISY Foundation</vt:lpstr>
      <vt:lpstr>Nomination story (In our patient’s words)</vt:lpstr>
      <vt:lpstr>Congratulations!</vt:lpstr>
      <vt:lpstr>PowerPoint Presentation</vt:lpstr>
      <vt:lpstr>Portfolio and award pin</vt:lpstr>
      <vt:lpstr>“Healer’s Touch” sculpture</vt:lpstr>
      <vt:lpstr>Cinnamon rolls</vt:lpstr>
      <vt:lpstr>Banner</vt:lpstr>
      <vt:lpstr>Online spotlight</vt:lpstr>
      <vt:lpstr>Congratulations to our nominees</vt:lpstr>
      <vt:lpstr>Thank you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LepienMuller, Ruth</dc:creator>
  <cp:lastModifiedBy>Loper, Ramona</cp:lastModifiedBy>
  <cp:revision>34</cp:revision>
  <dcterms:created xsi:type="dcterms:W3CDTF">2020-01-16T19:40:40Z</dcterms:created>
  <dcterms:modified xsi:type="dcterms:W3CDTF">2022-09-19T22:10:50Z</dcterms:modified>
</cp:coreProperties>
</file>