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1" r:id="rId2"/>
    <p:sldId id="285" r:id="rId3"/>
    <p:sldId id="286" r:id="rId4"/>
    <p:sldId id="287" r:id="rId5"/>
    <p:sldId id="258" r:id="rId6"/>
    <p:sldId id="282" r:id="rId7"/>
    <p:sldId id="283" r:id="rId8"/>
    <p:sldId id="273" r:id="rId9"/>
    <p:sldId id="284" r:id="rId10"/>
    <p:sldId id="259" r:id="rId11"/>
    <p:sldId id="276" r:id="rId12"/>
    <p:sldId id="262" r:id="rId13"/>
    <p:sldId id="277" r:id="rId14"/>
    <p:sldId id="278" r:id="rId15"/>
    <p:sldId id="279" r:id="rId16"/>
    <p:sldId id="265" r:id="rId17"/>
  </p:sldIdLst>
  <p:sldSz cx="18288000" cy="10287000"/>
  <p:notesSz cx="9296400" cy="70104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099B0"/>
    <a:srgbClr val="6A8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7" autoAdjust="0"/>
  </p:normalViewPr>
  <p:slideViewPr>
    <p:cSldViewPr snapToGrid="0">
      <p:cViewPr varScale="1">
        <p:scale>
          <a:sx n="41" d="100"/>
          <a:sy n="41" d="100"/>
        </p:scale>
        <p:origin x="820" y="32"/>
      </p:cViewPr>
      <p:guideLst/>
    </p:cSldViewPr>
  </p:slideViewPr>
  <p:notesTextViewPr>
    <p:cViewPr>
      <p:scale>
        <a:sx n="1" d="1"/>
        <a:sy n="1" d="1"/>
      </p:scale>
      <p:origin x="0" y="0"/>
    </p:cViewPr>
  </p:notesTextViewPr>
  <p:notesViewPr>
    <p:cSldViewPr snapToGrid="0">
      <p:cViewPr varScale="1">
        <p:scale>
          <a:sx n="81" d="100"/>
          <a:sy n="81" d="100"/>
        </p:scale>
        <p:origin x="214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A9292-C05A-4569-8B4A-58920E838C10}"/>
              </a:ext>
            </a:extLst>
          </p:cNvPr>
          <p:cNvSpPr>
            <a:spLocks noGrp="1"/>
          </p:cNvSpPr>
          <p:nvPr>
            <p:ph type="hdr" sz="quarter"/>
          </p:nvPr>
        </p:nvSpPr>
        <p:spPr>
          <a:xfrm>
            <a:off x="0" y="1"/>
            <a:ext cx="4028440" cy="351737"/>
          </a:xfrm>
          <a:prstGeom prst="rect">
            <a:avLst/>
          </a:prstGeom>
        </p:spPr>
        <p:txBody>
          <a:bodyPr vert="horz" lIns="92473" tIns="46237" rIns="92473" bIns="46237" rtlCol="0" anchor="ctr"/>
          <a:lstStyle>
            <a:lvl1pPr algn="l">
              <a:defRPr sz="1200"/>
            </a:lvl1pPr>
          </a:lstStyle>
          <a:p>
            <a:endParaRPr lang="en-US" sz="11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0B3F4DD-EAA2-4061-A91B-70D3E2A51D7A}"/>
              </a:ext>
            </a:extLst>
          </p:cNvPr>
          <p:cNvSpPr>
            <a:spLocks noGrp="1"/>
          </p:cNvSpPr>
          <p:nvPr>
            <p:ph type="dt" sz="quarter" idx="1"/>
          </p:nvPr>
        </p:nvSpPr>
        <p:spPr>
          <a:xfrm>
            <a:off x="5265809" y="1"/>
            <a:ext cx="4028440" cy="351737"/>
          </a:xfrm>
          <a:prstGeom prst="rect">
            <a:avLst/>
          </a:prstGeom>
        </p:spPr>
        <p:txBody>
          <a:bodyPr vert="horz" lIns="92473" tIns="46237" rIns="92473" bIns="46237" rtlCol="0" anchor="ctr"/>
          <a:lstStyle>
            <a:lvl1pPr algn="r">
              <a:defRPr sz="1200"/>
            </a:lvl1pPr>
          </a:lstStyle>
          <a:p>
            <a:r>
              <a:rPr lang="en-US" sz="1100" dirty="0">
                <a:latin typeface="Arial" panose="020B0604020202020204" pitchFamily="34" charset="0"/>
                <a:cs typeface="Arial" panose="020B0604020202020204" pitchFamily="34" charset="0"/>
              </a:rPr>
              <a:t>Rogers Behavioral Health</a:t>
            </a:r>
          </a:p>
        </p:txBody>
      </p:sp>
      <p:sp>
        <p:nvSpPr>
          <p:cNvPr id="4" name="Footer Placeholder 3">
            <a:extLst>
              <a:ext uri="{FF2B5EF4-FFF2-40B4-BE49-F238E27FC236}">
                <a16:creationId xmlns:a16="http://schemas.microsoft.com/office/drawing/2014/main" id="{C92E8DB6-24C6-4DAD-BDD9-9BCAFB1CB850}"/>
              </a:ext>
            </a:extLst>
          </p:cNvPr>
          <p:cNvSpPr>
            <a:spLocks noGrp="1"/>
          </p:cNvSpPr>
          <p:nvPr>
            <p:ph type="ftr" sz="quarter" idx="2"/>
          </p:nvPr>
        </p:nvSpPr>
        <p:spPr>
          <a:xfrm>
            <a:off x="0" y="6658664"/>
            <a:ext cx="4028440" cy="351736"/>
          </a:xfrm>
          <a:prstGeom prst="rect">
            <a:avLst/>
          </a:prstGeom>
        </p:spPr>
        <p:txBody>
          <a:bodyPr vert="horz" lIns="92473" tIns="46237" rIns="92473" bIns="46237" rtlCol="0" anchor="ctr"/>
          <a:lstStyle>
            <a:lvl1pPr algn="l">
              <a:defRPr sz="1200"/>
            </a:lvl1pPr>
          </a:lstStyle>
          <a:p>
            <a:endParaRPr lang="en-US" sz="11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AE9C424-B184-4048-A3FC-E0B8674F2E64}"/>
              </a:ext>
            </a:extLst>
          </p:cNvPr>
          <p:cNvSpPr>
            <a:spLocks noGrp="1"/>
          </p:cNvSpPr>
          <p:nvPr>
            <p:ph type="sldNum" sz="quarter" idx="3"/>
          </p:nvPr>
        </p:nvSpPr>
        <p:spPr>
          <a:xfrm>
            <a:off x="5265809" y="6658664"/>
            <a:ext cx="4028440" cy="351736"/>
          </a:xfrm>
          <a:prstGeom prst="rect">
            <a:avLst/>
          </a:prstGeom>
        </p:spPr>
        <p:txBody>
          <a:bodyPr vert="horz" lIns="92473" tIns="46237" rIns="92473" bIns="46237" rtlCol="0" anchor="ctr"/>
          <a:lstStyle>
            <a:lvl1pPr algn="r">
              <a:defRPr sz="1200"/>
            </a:lvl1pPr>
          </a:lstStyle>
          <a:p>
            <a:fld id="{5307505C-2CA1-4B94-B181-CFC2872864F3}" type="slidenum">
              <a:rPr lang="en-US" sz="1100">
                <a:latin typeface="Arial" panose="020B0604020202020204" pitchFamily="34" charset="0"/>
                <a:cs typeface="Arial" panose="020B0604020202020204" pitchFamily="34" charset="0"/>
              </a:rPr>
              <a:t>‹#›</a:t>
            </a:fld>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625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2473" tIns="46237" rIns="92473" bIns="46237" rtlCol="0"/>
          <a:lstStyle>
            <a:lvl1pPr algn="r">
              <a:defRPr sz="1200"/>
            </a:lvl1pPr>
          </a:lstStyle>
          <a:p>
            <a:fld id="{BC5FBA91-1625-4C2E-908C-273B22BBA31F}" type="datetimeFigureOut">
              <a:rPr lang="en-US" smtClean="0"/>
              <a:t>4/19/2023</a:t>
            </a:fld>
            <a:endParaRPr lang="en-US"/>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2473" tIns="46237" rIns="92473" bIns="46237" rtlCol="0" anchor="ctr"/>
          <a:lstStyle/>
          <a:p>
            <a:endParaRPr lang="en-US"/>
          </a:p>
        </p:txBody>
      </p:sp>
      <p:sp>
        <p:nvSpPr>
          <p:cNvPr id="5" name="Notes Placeholder 4"/>
          <p:cNvSpPr>
            <a:spLocks noGrp="1"/>
          </p:cNvSpPr>
          <p:nvPr>
            <p:ph type="body" sz="quarter" idx="3"/>
          </p:nvPr>
        </p:nvSpPr>
        <p:spPr>
          <a:xfrm>
            <a:off x="929640" y="3373757"/>
            <a:ext cx="7437120" cy="2760344"/>
          </a:xfrm>
          <a:prstGeom prst="rect">
            <a:avLst/>
          </a:prstGeom>
        </p:spPr>
        <p:txBody>
          <a:bodyPr vert="horz" lIns="92473" tIns="46237" rIns="92473" bIns="462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2473" tIns="46237" rIns="92473" bIns="46237"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2473" tIns="46237" rIns="92473" bIns="46237" rtlCol="0" anchor="b"/>
          <a:lstStyle>
            <a:lvl1pPr algn="r">
              <a:defRPr sz="1200"/>
            </a:lvl1pPr>
          </a:lstStyle>
          <a:p>
            <a:fld id="{F0EFCBAD-051D-4DE6-9030-9F6B29B5F3A9}" type="slidenum">
              <a:rPr lang="en-US" smtClean="0"/>
              <a:t>‹#›</a:t>
            </a:fld>
            <a:endParaRPr lang="en-US"/>
          </a:p>
        </p:txBody>
      </p:sp>
    </p:spTree>
    <p:extLst>
      <p:ext uri="{BB962C8B-B14F-4D97-AF65-F5344CB8AC3E}">
        <p14:creationId xmlns:p14="http://schemas.microsoft.com/office/powerpoint/2010/main" val="219139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b="1" dirty="0"/>
              <a:t>*Welcome everyone to the DAISY presentation and let them know that you are excited to celebrate an Honoree today</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1</a:t>
            </a:fld>
            <a:endParaRPr lang="en-US"/>
          </a:p>
        </p:txBody>
      </p:sp>
    </p:spTree>
    <p:extLst>
      <p:ext uri="{BB962C8B-B14F-4D97-AF65-F5344CB8AC3E}">
        <p14:creationId xmlns:p14="http://schemas.microsoft.com/office/powerpoint/2010/main" val="3282251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a:p>
            <a:r>
              <a:rPr lang="en-US" b="1" dirty="0"/>
              <a:t>*Invite the honoree to send in a picture for their online spotlight</a:t>
            </a:r>
          </a:p>
          <a:p>
            <a:r>
              <a:rPr lang="en-US" b="1" dirty="0"/>
              <a:t>*let them know if you will be sharing their story on social media, in the facility, etc. </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14</a:t>
            </a:fld>
            <a:endParaRPr lang="en-US"/>
          </a:p>
        </p:txBody>
      </p:sp>
    </p:spTree>
    <p:extLst>
      <p:ext uri="{BB962C8B-B14F-4D97-AF65-F5344CB8AC3E}">
        <p14:creationId xmlns:p14="http://schemas.microsoft.com/office/powerpoint/2010/main" val="237249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Thank the Nominator (if present) - if not, delete slide. [Don’t read slide text word for word]</a:t>
            </a:r>
          </a:p>
          <a:p>
            <a:endParaRPr lang="en-US" b="1" dirty="0"/>
          </a:p>
        </p:txBody>
      </p:sp>
      <p:sp>
        <p:nvSpPr>
          <p:cNvPr id="4" name="Slide Number Placeholder 3"/>
          <p:cNvSpPr>
            <a:spLocks noGrp="1"/>
          </p:cNvSpPr>
          <p:nvPr>
            <p:ph type="sldNum" sz="quarter" idx="5"/>
          </p:nvPr>
        </p:nvSpPr>
        <p:spPr/>
        <p:txBody>
          <a:bodyPr/>
          <a:lstStyle/>
          <a:p>
            <a:fld id="{F0EFCBAD-051D-4DE6-9030-9F6B29B5F3A9}" type="slidenum">
              <a:rPr lang="en-US" smtClean="0"/>
              <a:t>15</a:t>
            </a:fld>
            <a:endParaRPr lang="en-US"/>
          </a:p>
        </p:txBody>
      </p:sp>
    </p:spTree>
    <p:extLst>
      <p:ext uri="{BB962C8B-B14F-4D97-AF65-F5344CB8AC3E}">
        <p14:creationId xmlns:p14="http://schemas.microsoft.com/office/powerpoint/2010/main" val="75820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b="1" dirty="0"/>
              <a:t>*Read slide then ask the Honoree if they would like to share a few words. If so, stop sharing your screen so everyone can see her/him. </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16</a:t>
            </a:fld>
            <a:endParaRPr lang="en-US"/>
          </a:p>
        </p:txBody>
      </p:sp>
    </p:spTree>
    <p:extLst>
      <p:ext uri="{BB962C8B-B14F-4D97-AF65-F5344CB8AC3E}">
        <p14:creationId xmlns:p14="http://schemas.microsoft.com/office/powerpoint/2010/main" val="143319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b="1" dirty="0"/>
              <a:t>*Please tell the nomination story, or if nominator is present, invite them to do so. [Don’t read slide text word for word]</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5</a:t>
            </a:fld>
            <a:endParaRPr lang="en-US"/>
          </a:p>
        </p:txBody>
      </p:sp>
    </p:spTree>
    <p:extLst>
      <p:ext uri="{BB962C8B-B14F-4D97-AF65-F5344CB8AC3E}">
        <p14:creationId xmlns:p14="http://schemas.microsoft.com/office/powerpoint/2010/main" val="335021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b="1" dirty="0"/>
              <a:t>*Please tell the nomination story, or if nominator is present, invite them to do so. [Don’t read slide text word for word]</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6</a:t>
            </a:fld>
            <a:endParaRPr lang="en-US"/>
          </a:p>
        </p:txBody>
      </p:sp>
    </p:spTree>
    <p:extLst>
      <p:ext uri="{BB962C8B-B14F-4D97-AF65-F5344CB8AC3E}">
        <p14:creationId xmlns:p14="http://schemas.microsoft.com/office/powerpoint/2010/main" val="360369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b="1" dirty="0"/>
              <a:t>*Please tell the nomination story, or if nominator is present, invite them to do so. [Don’t read slide text word for word]</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7</a:t>
            </a:fld>
            <a:endParaRPr lang="en-US"/>
          </a:p>
        </p:txBody>
      </p:sp>
    </p:spTree>
    <p:extLst>
      <p:ext uri="{BB962C8B-B14F-4D97-AF65-F5344CB8AC3E}">
        <p14:creationId xmlns:p14="http://schemas.microsoft.com/office/powerpoint/2010/main" val="332742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b="1" dirty="0"/>
              <a:t>*After you share the name, you may wish to stop sharing your screen and encourage everyone to clap or celebrate the Honoree!</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8</a:t>
            </a:fld>
            <a:endParaRPr lang="en-US"/>
          </a:p>
        </p:txBody>
      </p:sp>
    </p:spTree>
    <p:extLst>
      <p:ext uri="{BB962C8B-B14F-4D97-AF65-F5344CB8AC3E}">
        <p14:creationId xmlns:p14="http://schemas.microsoft.com/office/powerpoint/2010/main" val="111039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b="1" i="1" dirty="0">
                <a:effectLst/>
                <a:latin typeface="Arial" panose="020B0604020202020204" pitchFamily="34" charset="0"/>
              </a:rPr>
              <a:t>Your certificate is placed in the green DAISY Foundation portfolio for you. You also have received a special DAISY Honoree pin for your badge. The pin was created because while Patrick was ill, his Stepmother, Bonnie, noticed the great tradition nurses have for pins. The DAISY Foundation hopes you will wear your DAISY Honoree Pin proudly</a:t>
            </a:r>
            <a:endParaRPr lang="en-US" b="1" i="1" dirty="0"/>
          </a:p>
          <a:p>
            <a:pPr defTabSz="924733">
              <a:defRPr/>
            </a:pPr>
            <a:endParaRPr lang="en-US" altLang="en-US" b="1" i="1" dirty="0"/>
          </a:p>
        </p:txBody>
      </p:sp>
      <p:sp>
        <p:nvSpPr>
          <p:cNvPr id="4" name="Slide Number Placeholder 3"/>
          <p:cNvSpPr>
            <a:spLocks noGrp="1"/>
          </p:cNvSpPr>
          <p:nvPr>
            <p:ph type="sldNum" sz="quarter" idx="5"/>
          </p:nvPr>
        </p:nvSpPr>
        <p:spPr/>
        <p:txBody>
          <a:bodyPr/>
          <a:lstStyle/>
          <a:p>
            <a:fld id="{F0EFCBAD-051D-4DE6-9030-9F6B29B5F3A9}" type="slidenum">
              <a:rPr lang="en-US" smtClean="0"/>
              <a:t>10</a:t>
            </a:fld>
            <a:endParaRPr lang="en-US"/>
          </a:p>
        </p:txBody>
      </p:sp>
    </p:spTree>
    <p:extLst>
      <p:ext uri="{BB962C8B-B14F-4D97-AF65-F5344CB8AC3E}">
        <p14:creationId xmlns:p14="http://schemas.microsoft.com/office/powerpoint/2010/main" val="75740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b="1" dirty="0"/>
              <a:t>*If the Honoree has received their gifts, you may want to stop sharing your screen and allow the honoree to hold up the sculpture as you explain its meaning. </a:t>
            </a:r>
          </a:p>
          <a:p>
            <a:pPr defTabSz="924733">
              <a:defRPr/>
            </a:pPr>
            <a:endParaRPr lang="en-US" dirty="0"/>
          </a:p>
          <a:p>
            <a:pPr defTabSz="924733">
              <a:defRPr/>
            </a:pPr>
            <a:r>
              <a:rPr lang="en-US" i="1" dirty="0"/>
              <a:t>The DAISY foundation wants you to have this sculpture as a symbol of your recognition today. It is called A Healer’s Touch. Each piece is hand carved by the artists of the Shona Tribe in Zimbabwe. The DAISY Foundation chose this beautiful design not only because it sensitively depicts the unique relationship nurses have with their patients and teachers have with their students, but also because the Shona people hold their healers in a position of great importance to the community and feel about their traditional healers the way The DAISY Foundation feels about nurses and those who education them: they are treasures to their community. As you may know, the economy and politics of Zimbabwe have been in turmoil for decades, and the artists are able to support hundreds of people in their families with this work.</a:t>
            </a:r>
          </a:p>
          <a:p>
            <a:endParaRPr lang="en-US" dirty="0"/>
          </a:p>
          <a:p>
            <a:pPr defTabSz="924733">
              <a:defRPr/>
            </a:pPr>
            <a:endParaRPr lang="en-US" altLang="en-US" b="1" i="1" dirty="0"/>
          </a:p>
        </p:txBody>
      </p:sp>
      <p:sp>
        <p:nvSpPr>
          <p:cNvPr id="4" name="Slide Number Placeholder 3"/>
          <p:cNvSpPr>
            <a:spLocks noGrp="1"/>
          </p:cNvSpPr>
          <p:nvPr>
            <p:ph type="sldNum" sz="quarter" idx="5"/>
          </p:nvPr>
        </p:nvSpPr>
        <p:spPr/>
        <p:txBody>
          <a:bodyPr/>
          <a:lstStyle/>
          <a:p>
            <a:fld id="{F0EFCBAD-051D-4DE6-9030-9F6B29B5F3A9}" type="slidenum">
              <a:rPr lang="en-US" smtClean="0"/>
              <a:t>11</a:t>
            </a:fld>
            <a:endParaRPr lang="en-US"/>
          </a:p>
        </p:txBody>
      </p:sp>
    </p:spTree>
    <p:extLst>
      <p:ext uri="{BB962C8B-B14F-4D97-AF65-F5344CB8AC3E}">
        <p14:creationId xmlns:p14="http://schemas.microsoft.com/office/powerpoint/2010/main" val="2166540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748" marR="74492">
              <a:lnSpc>
                <a:spcPct val="107000"/>
              </a:lnSpc>
              <a:spcBef>
                <a:spcPts val="946"/>
              </a:spcBef>
            </a:pPr>
            <a:r>
              <a:rPr lang="en-US" b="1" dirty="0">
                <a:latin typeface="Calibri" panose="020F0502020204030204" pitchFamily="34" charset="0"/>
                <a:ea typeface="Calibri" panose="020F0502020204030204" pitchFamily="34" charset="0"/>
              </a:rPr>
              <a:t>*Explain how cinnamon rolls will be provided to the honoree's unit </a:t>
            </a:r>
          </a:p>
          <a:p>
            <a:pPr marL="102748" marR="74492">
              <a:lnSpc>
                <a:spcPct val="107000"/>
              </a:lnSpc>
              <a:spcBef>
                <a:spcPts val="946"/>
              </a:spcBef>
            </a:pPr>
            <a:endParaRPr lang="en-US" i="1" dirty="0">
              <a:latin typeface="Calibri" panose="020F0502020204030204" pitchFamily="34" charset="0"/>
              <a:ea typeface="Calibri" panose="020F0502020204030204" pitchFamily="34" charset="0"/>
            </a:endParaRPr>
          </a:p>
          <a:p>
            <a:pPr marL="102748" marR="74492" defTabSz="924733">
              <a:lnSpc>
                <a:spcPct val="107000"/>
              </a:lnSpc>
              <a:spcBef>
                <a:spcPts val="946"/>
              </a:spcBef>
              <a:defRPr/>
            </a:pPr>
            <a:r>
              <a:rPr lang="en-US" b="1" dirty="0">
                <a:latin typeface="Calibri" panose="020F0502020204030204" pitchFamily="34" charset="0"/>
                <a:ea typeface="Calibri" panose="020F0502020204030204" pitchFamily="34" charset="0"/>
              </a:rPr>
              <a:t>*Share the message from DAISY about why we have cinnamon rolls at every presentation:</a:t>
            </a:r>
          </a:p>
          <a:p>
            <a:pPr marL="102748" marR="74492" defTabSz="924733">
              <a:lnSpc>
                <a:spcPct val="107000"/>
              </a:lnSpc>
              <a:spcBef>
                <a:spcPts val="946"/>
              </a:spcBef>
              <a:defRPr/>
            </a:pPr>
            <a:r>
              <a:rPr lang="en-US" i="1" dirty="0">
                <a:latin typeface="Calibri" panose="020F0502020204030204" pitchFamily="34" charset="0"/>
                <a:ea typeface="Calibri" panose="020F0502020204030204" pitchFamily="34" charset="0"/>
              </a:rPr>
              <a:t>There are several reasons why The DAISY Foundation asks that cinnamon rolls be served at DAISY celebrations. First, when Pat was ill, he had lost his appetite until one morning, when he asked for a bite of a cinnamon roll that his Dad had brought for his own breakfast. Pat ended up eating the whole thing! As his family was leaving that evening, Pat asked that they bring him a cinnamon roll the next day and to be sure to bring in enough for all his nurses. Those cinnamon rolls were Pat’s ‘thank you’ to his nurses, and the Foundation wants all nurses to share in his favorite treat as a gift of gratitude. Secondly</a:t>
            </a:r>
            <a:r>
              <a:rPr lang="en-US" i="1" dirty="0">
                <a:solidFill>
                  <a:srgbClr val="006FC0"/>
                </a:solidFill>
                <a:latin typeface="Calibri" panose="020F0502020204030204" pitchFamily="34" charset="0"/>
                <a:ea typeface="Calibri" panose="020F0502020204030204" pitchFamily="34" charset="0"/>
              </a:rPr>
              <a:t>, </a:t>
            </a:r>
            <a:r>
              <a:rPr lang="en-US" i="1" dirty="0">
                <a:latin typeface="Calibri" panose="020F0502020204030204" pitchFamily="34" charset="0"/>
                <a:ea typeface="Calibri" panose="020F0502020204030204" pitchFamily="34" charset="0"/>
              </a:rPr>
              <a:t>nursing is a real ‘team sport</a:t>
            </a:r>
            <a:r>
              <a:rPr lang="en-US" b="1" i="1" dirty="0">
                <a:latin typeface="Calibri" panose="020F0502020204030204" pitchFamily="34" charset="0"/>
                <a:ea typeface="Calibri" panose="020F0502020204030204" pitchFamily="34" charset="0"/>
              </a:rPr>
              <a:t>,’ </a:t>
            </a:r>
            <a:r>
              <a:rPr lang="en-US" i="1" dirty="0">
                <a:latin typeface="Calibri" panose="020F0502020204030204" pitchFamily="34" charset="0"/>
                <a:ea typeface="Calibri" panose="020F0502020204030204" pitchFamily="34" charset="0"/>
              </a:rPr>
              <a:t>the cinnamon rolls serve to celebrate your team and give you an opportunity to stop for a few minutes and share something special together.</a:t>
            </a:r>
          </a:p>
          <a:p>
            <a:pPr marL="102748" marR="74492">
              <a:lnSpc>
                <a:spcPct val="107000"/>
              </a:lnSpc>
              <a:spcBef>
                <a:spcPts val="946"/>
              </a:spcBef>
            </a:pPr>
            <a:endParaRPr lang="en-US" i="1" dirty="0">
              <a:latin typeface="Calibri" panose="020F0502020204030204" pitchFamily="34" charset="0"/>
              <a:ea typeface="Calibri" panose="020F0502020204030204" pitchFamily="34" charset="0"/>
            </a:endParaRPr>
          </a:p>
          <a:p>
            <a:pPr marL="102748" marR="115592">
              <a:lnSpc>
                <a:spcPct val="107000"/>
              </a:lnSpc>
              <a:spcBef>
                <a:spcPts val="804"/>
              </a:spcBef>
            </a:pPr>
            <a:r>
              <a:rPr lang="en-US" i="1" dirty="0">
                <a:latin typeface="Calibri" panose="020F0502020204030204" pitchFamily="34" charset="0"/>
                <a:ea typeface="Calibri" panose="020F0502020204030204" pitchFamily="34" charset="0"/>
              </a:rPr>
              <a:t>Finally, almost without exception, when a nurse receives The DAISY Award, the humble response is, ‘I didn’t do anything special. I was just doing my job.’ What the DAISY Nurse may not realize, however, is that when nurses are ‘just doing their jobs,’ they have such an important and meaningful impact on the lives of so many. DAISY hopes that whenever you smell or taste a cinnamon roll or bake with cinnamon you will be reminded how special you are and the positive difference you are making in a patient’s and/or their family’s life. You are making the world a better place because you are a nurse, and we and The DAISY Foundation both salute you and honor you.</a:t>
            </a:r>
          </a:p>
          <a:p>
            <a:endParaRPr lang="en-US" dirty="0"/>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12</a:t>
            </a:fld>
            <a:endParaRPr lang="en-US"/>
          </a:p>
        </p:txBody>
      </p:sp>
    </p:spTree>
    <p:extLst>
      <p:ext uri="{BB962C8B-B14F-4D97-AF65-F5344CB8AC3E}">
        <p14:creationId xmlns:p14="http://schemas.microsoft.com/office/powerpoint/2010/main" val="106237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33">
              <a:defRPr/>
            </a:pPr>
            <a:r>
              <a:rPr lang="en-US" b="1" dirty="0"/>
              <a:t>*if you have any special traditions with your banner, like having the Honoree sign it or putting up their name and story, let them know!</a:t>
            </a:r>
          </a:p>
          <a:p>
            <a:endParaRPr lang="en-US" dirty="0"/>
          </a:p>
        </p:txBody>
      </p:sp>
      <p:sp>
        <p:nvSpPr>
          <p:cNvPr id="4" name="Slide Number Placeholder 3"/>
          <p:cNvSpPr>
            <a:spLocks noGrp="1"/>
          </p:cNvSpPr>
          <p:nvPr>
            <p:ph type="sldNum" sz="quarter" idx="5"/>
          </p:nvPr>
        </p:nvSpPr>
        <p:spPr/>
        <p:txBody>
          <a:bodyPr/>
          <a:lstStyle/>
          <a:p>
            <a:fld id="{F0EFCBAD-051D-4DE6-9030-9F6B29B5F3A9}" type="slidenum">
              <a:rPr lang="en-US" smtClean="0"/>
              <a:t>13</a:t>
            </a:fld>
            <a:endParaRPr lang="en-US"/>
          </a:p>
        </p:txBody>
      </p:sp>
    </p:spTree>
    <p:extLst>
      <p:ext uri="{BB962C8B-B14F-4D97-AF65-F5344CB8AC3E}">
        <p14:creationId xmlns:p14="http://schemas.microsoft.com/office/powerpoint/2010/main" val="3249248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bk object 20">
            <a:extLst>
              <a:ext uri="{FF2B5EF4-FFF2-40B4-BE49-F238E27FC236}">
                <a16:creationId xmlns:a16="http://schemas.microsoft.com/office/drawing/2014/main" id="{2511811C-2B8A-4AB9-8369-1F41FA0C5106}"/>
              </a:ext>
            </a:extLst>
          </p:cNvPr>
          <p:cNvSpPr/>
          <p:nvPr userDrawn="1"/>
        </p:nvSpPr>
        <p:spPr>
          <a:xfrm>
            <a:off x="2" y="2873774"/>
            <a:ext cx="13277056" cy="3455194"/>
          </a:xfrm>
          <a:custGeom>
            <a:avLst/>
            <a:gdLst/>
            <a:ahLst/>
            <a:cxnLst/>
            <a:rect l="l" t="t" r="r" b="b"/>
            <a:pathLst>
              <a:path w="10621645" h="2764154">
                <a:moveTo>
                  <a:pt x="7857189" y="0"/>
                </a:moveTo>
                <a:lnTo>
                  <a:pt x="0" y="0"/>
                </a:lnTo>
                <a:lnTo>
                  <a:pt x="0" y="2764091"/>
                </a:lnTo>
                <a:lnTo>
                  <a:pt x="10621267" y="2764091"/>
                </a:lnTo>
                <a:lnTo>
                  <a:pt x="10620857" y="2715981"/>
                </a:lnTo>
                <a:lnTo>
                  <a:pt x="10619631" y="2668070"/>
                </a:lnTo>
                <a:lnTo>
                  <a:pt x="10617595" y="2620364"/>
                </a:lnTo>
                <a:lnTo>
                  <a:pt x="10614756" y="2572870"/>
                </a:lnTo>
                <a:lnTo>
                  <a:pt x="10611122" y="2525595"/>
                </a:lnTo>
                <a:lnTo>
                  <a:pt x="10606697" y="2478545"/>
                </a:lnTo>
                <a:lnTo>
                  <a:pt x="10601490" y="2431727"/>
                </a:lnTo>
                <a:lnTo>
                  <a:pt x="10595506" y="2385148"/>
                </a:lnTo>
                <a:lnTo>
                  <a:pt x="10588753" y="2338814"/>
                </a:lnTo>
                <a:lnTo>
                  <a:pt x="10581237" y="2292732"/>
                </a:lnTo>
                <a:lnTo>
                  <a:pt x="10572965" y="2246908"/>
                </a:lnTo>
                <a:lnTo>
                  <a:pt x="10563942" y="2201350"/>
                </a:lnTo>
                <a:lnTo>
                  <a:pt x="10554177" y="2156064"/>
                </a:lnTo>
                <a:lnTo>
                  <a:pt x="10543675" y="2111056"/>
                </a:lnTo>
                <a:lnTo>
                  <a:pt x="10532444" y="2066333"/>
                </a:lnTo>
                <a:lnTo>
                  <a:pt x="10520489" y="2021901"/>
                </a:lnTo>
                <a:lnTo>
                  <a:pt x="10507818" y="1977769"/>
                </a:lnTo>
                <a:lnTo>
                  <a:pt x="10494437" y="1933941"/>
                </a:lnTo>
                <a:lnTo>
                  <a:pt x="10480352" y="1890424"/>
                </a:lnTo>
                <a:lnTo>
                  <a:pt x="10465571" y="1847226"/>
                </a:lnTo>
                <a:lnTo>
                  <a:pt x="10450100" y="1804353"/>
                </a:lnTo>
                <a:lnTo>
                  <a:pt x="10433946" y="1761812"/>
                </a:lnTo>
                <a:lnTo>
                  <a:pt x="10417115" y="1719608"/>
                </a:lnTo>
                <a:lnTo>
                  <a:pt x="10399614" y="1677750"/>
                </a:lnTo>
                <a:lnTo>
                  <a:pt x="10381449" y="1636243"/>
                </a:lnTo>
                <a:lnTo>
                  <a:pt x="10362628" y="1595094"/>
                </a:lnTo>
                <a:lnTo>
                  <a:pt x="10343157" y="1554310"/>
                </a:lnTo>
                <a:lnTo>
                  <a:pt x="10323042" y="1513897"/>
                </a:lnTo>
                <a:lnTo>
                  <a:pt x="10302290" y="1473862"/>
                </a:lnTo>
                <a:lnTo>
                  <a:pt x="10280908" y="1434212"/>
                </a:lnTo>
                <a:lnTo>
                  <a:pt x="10258902" y="1394953"/>
                </a:lnTo>
                <a:lnTo>
                  <a:pt x="10236279" y="1356092"/>
                </a:lnTo>
                <a:lnTo>
                  <a:pt x="10213046" y="1317636"/>
                </a:lnTo>
                <a:lnTo>
                  <a:pt x="10189210" y="1279591"/>
                </a:lnTo>
                <a:lnTo>
                  <a:pt x="10164776" y="1241963"/>
                </a:lnTo>
                <a:lnTo>
                  <a:pt x="10139752" y="1204760"/>
                </a:lnTo>
                <a:lnTo>
                  <a:pt x="10114144" y="1167989"/>
                </a:lnTo>
                <a:lnTo>
                  <a:pt x="10087959" y="1131655"/>
                </a:lnTo>
                <a:lnTo>
                  <a:pt x="10061203" y="1095765"/>
                </a:lnTo>
                <a:lnTo>
                  <a:pt x="10033884" y="1060326"/>
                </a:lnTo>
                <a:lnTo>
                  <a:pt x="10006007" y="1025345"/>
                </a:lnTo>
                <a:lnTo>
                  <a:pt x="9977580" y="990829"/>
                </a:lnTo>
                <a:lnTo>
                  <a:pt x="9948609" y="956783"/>
                </a:lnTo>
                <a:lnTo>
                  <a:pt x="9919100" y="923215"/>
                </a:lnTo>
                <a:lnTo>
                  <a:pt x="9889061" y="890131"/>
                </a:lnTo>
                <a:lnTo>
                  <a:pt x="9858498" y="857538"/>
                </a:lnTo>
                <a:lnTo>
                  <a:pt x="9827418" y="825442"/>
                </a:lnTo>
                <a:lnTo>
                  <a:pt x="9795826" y="793851"/>
                </a:lnTo>
                <a:lnTo>
                  <a:pt x="9763731" y="762770"/>
                </a:lnTo>
                <a:lnTo>
                  <a:pt x="9731138" y="732207"/>
                </a:lnTo>
                <a:lnTo>
                  <a:pt x="9698054" y="702168"/>
                </a:lnTo>
                <a:lnTo>
                  <a:pt x="9664486" y="672659"/>
                </a:lnTo>
                <a:lnTo>
                  <a:pt x="9630440" y="643688"/>
                </a:lnTo>
                <a:lnTo>
                  <a:pt x="9595924" y="615261"/>
                </a:lnTo>
                <a:lnTo>
                  <a:pt x="9560943" y="587384"/>
                </a:lnTo>
                <a:lnTo>
                  <a:pt x="9525505" y="560064"/>
                </a:lnTo>
                <a:lnTo>
                  <a:pt x="9489615" y="533309"/>
                </a:lnTo>
                <a:lnTo>
                  <a:pt x="9453281" y="507124"/>
                </a:lnTo>
                <a:lnTo>
                  <a:pt x="9416510" y="481516"/>
                </a:lnTo>
                <a:lnTo>
                  <a:pt x="9379307" y="456492"/>
                </a:lnTo>
                <a:lnTo>
                  <a:pt x="9341680" y="432058"/>
                </a:lnTo>
                <a:lnTo>
                  <a:pt x="9303635" y="408221"/>
                </a:lnTo>
                <a:lnTo>
                  <a:pt x="9265179" y="384988"/>
                </a:lnTo>
                <a:lnTo>
                  <a:pt x="9226318" y="362365"/>
                </a:lnTo>
                <a:lnTo>
                  <a:pt x="9187059" y="340360"/>
                </a:lnTo>
                <a:lnTo>
                  <a:pt x="9147409" y="318978"/>
                </a:lnTo>
                <a:lnTo>
                  <a:pt x="9107374" y="298226"/>
                </a:lnTo>
                <a:lnTo>
                  <a:pt x="9066962" y="278111"/>
                </a:lnTo>
                <a:lnTo>
                  <a:pt x="9026178" y="258639"/>
                </a:lnTo>
                <a:lnTo>
                  <a:pt x="8985029" y="239818"/>
                </a:lnTo>
                <a:lnTo>
                  <a:pt x="8943522" y="221653"/>
                </a:lnTo>
                <a:lnTo>
                  <a:pt x="8901664" y="204152"/>
                </a:lnTo>
                <a:lnTo>
                  <a:pt x="8859461" y="187321"/>
                </a:lnTo>
                <a:lnTo>
                  <a:pt x="8816920" y="171167"/>
                </a:lnTo>
                <a:lnTo>
                  <a:pt x="8774047" y="155696"/>
                </a:lnTo>
                <a:lnTo>
                  <a:pt x="8730849" y="140915"/>
                </a:lnTo>
                <a:lnTo>
                  <a:pt x="8687333" y="126830"/>
                </a:lnTo>
                <a:lnTo>
                  <a:pt x="8643505" y="113449"/>
                </a:lnTo>
                <a:lnTo>
                  <a:pt x="8599373" y="100778"/>
                </a:lnTo>
                <a:lnTo>
                  <a:pt x="8554942" y="88823"/>
                </a:lnTo>
                <a:lnTo>
                  <a:pt x="8510219" y="77592"/>
                </a:lnTo>
                <a:lnTo>
                  <a:pt x="8465211" y="67090"/>
                </a:lnTo>
                <a:lnTo>
                  <a:pt x="8419925" y="57325"/>
                </a:lnTo>
                <a:lnTo>
                  <a:pt x="8374367" y="48302"/>
                </a:lnTo>
                <a:lnTo>
                  <a:pt x="8328544" y="40030"/>
                </a:lnTo>
                <a:lnTo>
                  <a:pt x="8282462" y="32514"/>
                </a:lnTo>
                <a:lnTo>
                  <a:pt x="8236129" y="25761"/>
                </a:lnTo>
                <a:lnTo>
                  <a:pt x="8189550" y="19777"/>
                </a:lnTo>
                <a:lnTo>
                  <a:pt x="8142733" y="14570"/>
                </a:lnTo>
                <a:lnTo>
                  <a:pt x="8095683" y="10145"/>
                </a:lnTo>
                <a:lnTo>
                  <a:pt x="8048408" y="6511"/>
                </a:lnTo>
                <a:lnTo>
                  <a:pt x="8000915" y="3672"/>
                </a:lnTo>
                <a:lnTo>
                  <a:pt x="7953209" y="1636"/>
                </a:lnTo>
                <a:lnTo>
                  <a:pt x="7905298" y="410"/>
                </a:lnTo>
                <a:lnTo>
                  <a:pt x="7857189" y="0"/>
                </a:lnTo>
                <a:close/>
              </a:path>
            </a:pathLst>
          </a:custGeom>
          <a:solidFill>
            <a:srgbClr val="FFC708"/>
          </a:solidFill>
        </p:spPr>
        <p:txBody>
          <a:bodyPr wrap="square" lIns="0" tIns="0" rIns="0" bIns="0" rtlCol="0"/>
          <a:lstStyle/>
          <a:p>
            <a:endParaRPr sz="2813" dirty="0"/>
          </a:p>
        </p:txBody>
      </p:sp>
      <p:sp>
        <p:nvSpPr>
          <p:cNvPr id="2" name="Title 1">
            <a:extLst>
              <a:ext uri="{FF2B5EF4-FFF2-40B4-BE49-F238E27FC236}">
                <a16:creationId xmlns:a16="http://schemas.microsoft.com/office/drawing/2014/main" id="{E3A781C1-2D23-4D75-8A85-2E0D8417C29F}"/>
              </a:ext>
            </a:extLst>
          </p:cNvPr>
          <p:cNvSpPr>
            <a:spLocks noGrp="1"/>
          </p:cNvSpPr>
          <p:nvPr>
            <p:ph type="ctrTitle"/>
          </p:nvPr>
        </p:nvSpPr>
        <p:spPr>
          <a:xfrm>
            <a:off x="1257301" y="3619353"/>
            <a:ext cx="10061863" cy="2121698"/>
          </a:xfrm>
        </p:spPr>
        <p:txBody>
          <a:bodyPr anchor="ctr">
            <a:normAutofit/>
          </a:bodyPr>
          <a:lstStyle>
            <a:lvl1pPr algn="l">
              <a:lnSpc>
                <a:spcPct val="100000"/>
              </a:lnSpc>
              <a:defRPr sz="5400">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8644E9B0-712B-41BD-9E69-6B92B2B61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458" y="7337930"/>
            <a:ext cx="3639342" cy="1754225"/>
          </a:xfrm>
          <a:prstGeom prst="rect">
            <a:avLst/>
          </a:prstGeom>
        </p:spPr>
      </p:pic>
      <p:cxnSp>
        <p:nvCxnSpPr>
          <p:cNvPr id="10" name="Straight Connector 9">
            <a:extLst>
              <a:ext uri="{FF2B5EF4-FFF2-40B4-BE49-F238E27FC236}">
                <a16:creationId xmlns:a16="http://schemas.microsoft.com/office/drawing/2014/main" id="{3205F47C-FA29-4271-89D9-6F370B106A6B}"/>
              </a:ext>
            </a:extLst>
          </p:cNvPr>
          <p:cNvCxnSpPr>
            <a:cxnSpLocks/>
          </p:cNvCxnSpPr>
          <p:nvPr userDrawn="1"/>
        </p:nvCxnSpPr>
        <p:spPr>
          <a:xfrm flipV="1">
            <a:off x="1257301" y="5982964"/>
            <a:ext cx="10972800"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89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0058-A14C-45D7-90E2-4DBF209986BD}"/>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617DDDFD-2982-42EF-9659-8DA08A8DBCAD}"/>
              </a:ext>
            </a:extLst>
          </p:cNvPr>
          <p:cNvSpPr>
            <a:spLocks noGrp="1"/>
          </p:cNvSpPr>
          <p:nvPr>
            <p:ph type="ftr" sz="quarter" idx="11"/>
          </p:nvPr>
        </p:nvSpPr>
        <p:spPr>
          <a:xfrm>
            <a:off x="12573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021D89-7238-4448-9383-64770546F416}"/>
              </a:ext>
            </a:extLst>
          </p:cNvPr>
          <p:cNvSpPr>
            <a:spLocks noGrp="1"/>
          </p:cNvSpPr>
          <p:nvPr>
            <p:ph type="sldNum" sz="quarter" idx="12"/>
          </p:nvPr>
        </p:nvSpPr>
        <p:spPr/>
        <p:txBody>
          <a:bodyPr/>
          <a:lstStyle/>
          <a:p>
            <a:fld id="{6F053240-8451-427F-8646-7B61D2E97575}" type="slidenum">
              <a:rPr lang="en-US" smtClean="0"/>
              <a:t>‹#›</a:t>
            </a:fld>
            <a:endParaRPr lang="en-US"/>
          </a:p>
        </p:txBody>
      </p:sp>
      <p:pic>
        <p:nvPicPr>
          <p:cNvPr id="6" name="Picture 5">
            <a:extLst>
              <a:ext uri="{FF2B5EF4-FFF2-40B4-BE49-F238E27FC236}">
                <a16:creationId xmlns:a16="http://schemas.microsoft.com/office/drawing/2014/main" id="{CCB83E8A-32B3-43D0-8EAE-42562428433B}"/>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658100" y="9137201"/>
            <a:ext cx="10629900" cy="377190"/>
          </a:xfrm>
          <a:prstGeom prst="rect">
            <a:avLst/>
          </a:prstGeom>
        </p:spPr>
      </p:pic>
    </p:spTree>
    <p:extLst>
      <p:ext uri="{BB962C8B-B14F-4D97-AF65-F5344CB8AC3E}">
        <p14:creationId xmlns:p14="http://schemas.microsoft.com/office/powerpoint/2010/main" val="330166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3085092-E411-4743-AEFF-09AE85719C01}"/>
              </a:ext>
            </a:extLst>
          </p:cNvPr>
          <p:cNvSpPr>
            <a:spLocks noGrp="1"/>
          </p:cNvSpPr>
          <p:nvPr>
            <p:ph type="ftr" sz="quarter" idx="11"/>
          </p:nvPr>
        </p:nvSpPr>
        <p:spPr>
          <a:xfrm>
            <a:off x="1257301"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B155855-B77E-4AD1-AAA9-F530E856FF27}"/>
              </a:ext>
            </a:extLst>
          </p:cNvPr>
          <p:cNvSpPr>
            <a:spLocks noGrp="1"/>
          </p:cNvSpPr>
          <p:nvPr>
            <p:ph type="sldNum" sz="quarter" idx="12"/>
          </p:nvPr>
        </p:nvSpPr>
        <p:spPr/>
        <p:txBody>
          <a:bodyPr/>
          <a:lstStyle/>
          <a:p>
            <a:fld id="{6F053240-8451-427F-8646-7B61D2E97575}" type="slidenum">
              <a:rPr lang="en-US" smtClean="0"/>
              <a:t>‹#›</a:t>
            </a:fld>
            <a:endParaRPr lang="en-US"/>
          </a:p>
        </p:txBody>
      </p:sp>
    </p:spTree>
    <p:extLst>
      <p:ext uri="{BB962C8B-B14F-4D97-AF65-F5344CB8AC3E}">
        <p14:creationId xmlns:p14="http://schemas.microsoft.com/office/powerpoint/2010/main" val="88919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hart/Image">
    <p:spTree>
      <p:nvGrpSpPr>
        <p:cNvPr id="1" name=""/>
        <p:cNvGrpSpPr/>
        <p:nvPr/>
      </p:nvGrpSpPr>
      <p:grpSpPr>
        <a:xfrm>
          <a:off x="0" y="0"/>
          <a:ext cx="0" cy="0"/>
          <a:chOff x="0" y="0"/>
          <a:chExt cx="0" cy="0"/>
        </a:xfrm>
      </p:grpSpPr>
      <p:sp>
        <p:nvSpPr>
          <p:cNvPr id="8" name="object 7">
            <a:extLst>
              <a:ext uri="{FF2B5EF4-FFF2-40B4-BE49-F238E27FC236}">
                <a16:creationId xmlns:a16="http://schemas.microsoft.com/office/drawing/2014/main" id="{4CCD1B41-5BC9-460F-93CA-C21957460081}"/>
              </a:ext>
            </a:extLst>
          </p:cNvPr>
          <p:cNvSpPr/>
          <p:nvPr userDrawn="1"/>
        </p:nvSpPr>
        <p:spPr>
          <a:xfrm>
            <a:off x="-1" y="0"/>
            <a:ext cx="6451602" cy="10287000"/>
          </a:xfrm>
          <a:custGeom>
            <a:avLst/>
            <a:gdLst/>
            <a:ahLst/>
            <a:cxnLst/>
            <a:rect l="l" t="t" r="r" b="b"/>
            <a:pathLst>
              <a:path w="4389120" h="8229600">
                <a:moveTo>
                  <a:pt x="0" y="8229600"/>
                </a:moveTo>
                <a:lnTo>
                  <a:pt x="4389120" y="8229600"/>
                </a:lnTo>
                <a:lnTo>
                  <a:pt x="4389120" y="0"/>
                </a:lnTo>
                <a:lnTo>
                  <a:pt x="0" y="0"/>
                </a:lnTo>
                <a:lnTo>
                  <a:pt x="0" y="8229600"/>
                </a:lnTo>
                <a:close/>
              </a:path>
            </a:pathLst>
          </a:custGeom>
          <a:solidFill>
            <a:srgbClr val="FFC708"/>
          </a:solidFill>
        </p:spPr>
        <p:txBody>
          <a:bodyPr wrap="square" lIns="0" tIns="0" rIns="0" bIns="0" rtlCol="0"/>
          <a:lstStyle/>
          <a:p>
            <a:endParaRPr sz="2813" dirty="0"/>
          </a:p>
        </p:txBody>
      </p:sp>
      <p:sp>
        <p:nvSpPr>
          <p:cNvPr id="2" name="Title 1">
            <a:extLst>
              <a:ext uri="{FF2B5EF4-FFF2-40B4-BE49-F238E27FC236}">
                <a16:creationId xmlns:a16="http://schemas.microsoft.com/office/drawing/2014/main" id="{BA009054-1FFB-4FC0-BEC1-F27866C8687F}"/>
              </a:ext>
            </a:extLst>
          </p:cNvPr>
          <p:cNvSpPr>
            <a:spLocks noGrp="1"/>
          </p:cNvSpPr>
          <p:nvPr>
            <p:ph type="title"/>
          </p:nvPr>
        </p:nvSpPr>
        <p:spPr>
          <a:xfrm>
            <a:off x="1170783" y="1481138"/>
            <a:ext cx="5014117" cy="1345189"/>
          </a:xfrm>
        </p:spPr>
        <p:txBody>
          <a:bodyPr anchor="ctr">
            <a:noAutofit/>
          </a:bodyPr>
          <a:lstStyle>
            <a:lvl1pPr>
              <a:lnSpc>
                <a:spcPct val="100000"/>
              </a:lnSpc>
              <a:defRPr sz="44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5ABC0BC-7BFE-4883-9FE6-7E243C3B7182}"/>
              </a:ext>
            </a:extLst>
          </p:cNvPr>
          <p:cNvSpPr>
            <a:spLocks noGrp="1"/>
          </p:cNvSpPr>
          <p:nvPr>
            <p:ph idx="1"/>
          </p:nvPr>
        </p:nvSpPr>
        <p:spPr>
          <a:xfrm>
            <a:off x="6997700" y="1481137"/>
            <a:ext cx="5816600" cy="7676717"/>
          </a:xfrm>
        </p:spPr>
        <p:txBody>
          <a:bodyPr>
            <a:normAutofit/>
          </a:bodyPr>
          <a:lstStyle>
            <a:lvl1pPr marL="0" indent="0">
              <a:buNone/>
              <a:defRPr sz="2400">
                <a:solidFill>
                  <a:schemeClr val="bg1"/>
                </a:solidFill>
              </a:defRPr>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endParaRPr lang="en-US" dirty="0"/>
          </a:p>
        </p:txBody>
      </p:sp>
      <p:sp>
        <p:nvSpPr>
          <p:cNvPr id="4" name="Text Placeholder 3">
            <a:extLst>
              <a:ext uri="{FF2B5EF4-FFF2-40B4-BE49-F238E27FC236}">
                <a16:creationId xmlns:a16="http://schemas.microsoft.com/office/drawing/2014/main" id="{1FF61941-5E34-43D7-8A9A-87823BDDB9BF}"/>
              </a:ext>
            </a:extLst>
          </p:cNvPr>
          <p:cNvSpPr>
            <a:spLocks noGrp="1"/>
          </p:cNvSpPr>
          <p:nvPr>
            <p:ph type="body" sz="half" idx="2"/>
          </p:nvPr>
        </p:nvSpPr>
        <p:spPr>
          <a:xfrm>
            <a:off x="1170783" y="3086100"/>
            <a:ext cx="5014115" cy="6071754"/>
          </a:xfrm>
        </p:spPr>
        <p:txBody>
          <a:bodyPr>
            <a:normAutofit/>
          </a:bodyPr>
          <a:lstStyle>
            <a:lvl1pPr marL="0" indent="0">
              <a:buNone/>
              <a:defRPr sz="28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7138EDB6-218B-4FC5-B5C7-8FBDE641D263}"/>
              </a:ext>
            </a:extLst>
          </p:cNvPr>
          <p:cNvCxnSpPr>
            <a:cxnSpLocks/>
          </p:cNvCxnSpPr>
          <p:nvPr userDrawn="1"/>
        </p:nvCxnSpPr>
        <p:spPr>
          <a:xfrm>
            <a:off x="870564" y="1481138"/>
            <a:ext cx="0" cy="73104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031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Content with Graph/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FB0D-A336-4CDD-8D5C-7689C731284C}"/>
              </a:ext>
            </a:extLst>
          </p:cNvPr>
          <p:cNvSpPr>
            <a:spLocks noGrp="1"/>
          </p:cNvSpPr>
          <p:nvPr>
            <p:ph type="title"/>
          </p:nvPr>
        </p:nvSpPr>
        <p:spPr>
          <a:xfrm>
            <a:off x="1259683" y="1108364"/>
            <a:ext cx="5898356" cy="1573354"/>
          </a:xfrm>
        </p:spPr>
        <p:txBody>
          <a:bodyPr anchor="ctr">
            <a:normAutofit/>
          </a:bodyPr>
          <a:lstStyle>
            <a:lvl1pPr>
              <a:lnSpc>
                <a:spcPct val="100000"/>
              </a:lnSpc>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417D54D6-9FD3-4915-BEDC-48646A895EC2}"/>
              </a:ext>
            </a:extLst>
          </p:cNvPr>
          <p:cNvSpPr>
            <a:spLocks noGrp="1"/>
          </p:cNvSpPr>
          <p:nvPr>
            <p:ph type="pic" idx="1"/>
          </p:nvPr>
        </p:nvSpPr>
        <p:spPr>
          <a:xfrm>
            <a:off x="7774782" y="1108363"/>
            <a:ext cx="9258300" cy="8021781"/>
          </a:xfrm>
        </p:spPr>
        <p:txBody>
          <a:bodyPr>
            <a:normAutofit/>
          </a:bodyPr>
          <a:lstStyle>
            <a:lvl1pPr marL="0" indent="0">
              <a:buNone/>
              <a:defRPr sz="2400">
                <a:solidFill>
                  <a:schemeClr val="bg1"/>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dirty="0"/>
          </a:p>
        </p:txBody>
      </p:sp>
      <p:sp>
        <p:nvSpPr>
          <p:cNvPr id="4" name="Text Placeholder 3">
            <a:extLst>
              <a:ext uri="{FF2B5EF4-FFF2-40B4-BE49-F238E27FC236}">
                <a16:creationId xmlns:a16="http://schemas.microsoft.com/office/drawing/2014/main" id="{3DAFD591-6C9E-48A6-848B-38DF0EC474C9}"/>
              </a:ext>
            </a:extLst>
          </p:cNvPr>
          <p:cNvSpPr>
            <a:spLocks noGrp="1"/>
          </p:cNvSpPr>
          <p:nvPr>
            <p:ph type="body" sz="half" idx="2"/>
          </p:nvPr>
        </p:nvSpPr>
        <p:spPr>
          <a:xfrm>
            <a:off x="1259683" y="3269672"/>
            <a:ext cx="5898356" cy="5860471"/>
          </a:xfrm>
        </p:spPr>
        <p:txBody>
          <a:bodyPr>
            <a:normAutofit/>
          </a:bodyPr>
          <a:lstStyle>
            <a:lvl1pPr marL="0" indent="0">
              <a:buNone/>
              <a:defRPr sz="28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AA903D26-85D1-4044-A1F5-F635E1616A23}"/>
              </a:ext>
            </a:extLst>
          </p:cNvPr>
          <p:cNvSpPr>
            <a:spLocks noGrp="1"/>
          </p:cNvSpPr>
          <p:nvPr>
            <p:ph type="ftr" sz="quarter" idx="11"/>
          </p:nvPr>
        </p:nvSpPr>
        <p:spPr>
          <a:xfrm>
            <a:off x="1257301"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BAEF618-AB4E-4FAE-BBFA-F35B53F68E4F}"/>
              </a:ext>
            </a:extLst>
          </p:cNvPr>
          <p:cNvSpPr>
            <a:spLocks noGrp="1"/>
          </p:cNvSpPr>
          <p:nvPr>
            <p:ph type="sldNum" sz="quarter" idx="12"/>
          </p:nvPr>
        </p:nvSpPr>
        <p:spPr/>
        <p:txBody>
          <a:bodyPr/>
          <a:lstStyle/>
          <a:p>
            <a:fld id="{6F053240-8451-427F-8646-7B61D2E97575}" type="slidenum">
              <a:rPr lang="en-US" smtClean="0"/>
              <a:t>‹#›</a:t>
            </a:fld>
            <a:endParaRPr lang="en-US"/>
          </a:p>
        </p:txBody>
      </p:sp>
      <p:pic>
        <p:nvPicPr>
          <p:cNvPr id="8" name="Picture 7">
            <a:extLst>
              <a:ext uri="{FF2B5EF4-FFF2-40B4-BE49-F238E27FC236}">
                <a16:creationId xmlns:a16="http://schemas.microsoft.com/office/drawing/2014/main" id="{E01A29EB-E353-4B10-9FEE-52CF753430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73" t="-20581" b="-1"/>
          <a:stretch/>
        </p:blipFill>
        <p:spPr>
          <a:xfrm>
            <a:off x="-1" y="2681718"/>
            <a:ext cx="7460665" cy="478560"/>
          </a:xfrm>
          <a:prstGeom prst="rect">
            <a:avLst/>
          </a:prstGeom>
        </p:spPr>
      </p:pic>
    </p:spTree>
    <p:extLst>
      <p:ext uri="{BB962C8B-B14F-4D97-AF65-F5344CB8AC3E}">
        <p14:creationId xmlns:p14="http://schemas.microsoft.com/office/powerpoint/2010/main" val="1110142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781C1-2D23-4D75-8A85-2E0D8417C29F}"/>
              </a:ext>
            </a:extLst>
          </p:cNvPr>
          <p:cNvSpPr>
            <a:spLocks noGrp="1"/>
          </p:cNvSpPr>
          <p:nvPr>
            <p:ph type="ctrTitle"/>
          </p:nvPr>
        </p:nvSpPr>
        <p:spPr>
          <a:xfrm>
            <a:off x="1303268" y="1124939"/>
            <a:ext cx="15142076" cy="1285751"/>
          </a:xfrm>
        </p:spPr>
        <p:txBody>
          <a:bodyPr anchor="ctr">
            <a:normAutofit/>
          </a:bodyPr>
          <a:lstStyle>
            <a:lvl1pPr algn="l">
              <a:lnSpc>
                <a:spcPct val="100000"/>
              </a:lnSpc>
              <a:defRPr sz="4800">
                <a:solidFill>
                  <a:schemeClr val="tx1">
                    <a:lumMod val="50000"/>
                    <a:lumOff val="5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2250661B-9898-4A88-86F1-D044BE461B45}"/>
              </a:ext>
            </a:extLst>
          </p:cNvPr>
          <p:cNvSpPr>
            <a:spLocks noGrp="1"/>
          </p:cNvSpPr>
          <p:nvPr>
            <p:ph type="subTitle" idx="1"/>
          </p:nvPr>
        </p:nvSpPr>
        <p:spPr>
          <a:xfrm>
            <a:off x="1303268" y="2789922"/>
            <a:ext cx="15142076" cy="3915671"/>
          </a:xfrm>
        </p:spPr>
        <p:txBody>
          <a:bodyPr anchor="t">
            <a:normAutofit/>
          </a:bodyPr>
          <a:lstStyle>
            <a:lvl1pPr marL="0" indent="0" algn="l">
              <a:buNone/>
              <a:defRPr sz="28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8" name="Picture 7">
            <a:extLst>
              <a:ext uri="{FF2B5EF4-FFF2-40B4-BE49-F238E27FC236}">
                <a16:creationId xmlns:a16="http://schemas.microsoft.com/office/drawing/2014/main" id="{8644E9B0-712B-41BD-9E69-6B92B2B61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7058" y="7486688"/>
            <a:ext cx="3639342" cy="1754225"/>
          </a:xfrm>
          <a:prstGeom prst="rect">
            <a:avLst/>
          </a:prstGeom>
        </p:spPr>
      </p:pic>
      <p:cxnSp>
        <p:nvCxnSpPr>
          <p:cNvPr id="10" name="Straight Connector 9">
            <a:extLst>
              <a:ext uri="{FF2B5EF4-FFF2-40B4-BE49-F238E27FC236}">
                <a16:creationId xmlns:a16="http://schemas.microsoft.com/office/drawing/2014/main" id="{3205F47C-FA29-4271-89D9-6F370B106A6B}"/>
              </a:ext>
            </a:extLst>
          </p:cNvPr>
          <p:cNvCxnSpPr>
            <a:cxnSpLocks/>
          </p:cNvCxnSpPr>
          <p:nvPr userDrawn="1"/>
        </p:nvCxnSpPr>
        <p:spPr>
          <a:xfrm flipV="1">
            <a:off x="1257301" y="5982964"/>
            <a:ext cx="10972800"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A51E680-569E-403B-8357-9F7D6278B94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242" r="1"/>
          <a:stretch/>
        </p:blipFill>
        <p:spPr>
          <a:xfrm>
            <a:off x="-40822" y="7943116"/>
            <a:ext cx="6667500" cy="2384709"/>
          </a:xfrm>
          <a:prstGeom prst="rect">
            <a:avLst/>
          </a:prstGeom>
        </p:spPr>
      </p:pic>
    </p:spTree>
    <p:extLst>
      <p:ext uri="{BB962C8B-B14F-4D97-AF65-F5344CB8AC3E}">
        <p14:creationId xmlns:p14="http://schemas.microsoft.com/office/powerpoint/2010/main" val="68045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e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0A932-F921-7443-A781-518E299D2FD7}"/>
              </a:ext>
            </a:extLst>
          </p:cNvPr>
          <p:cNvSpPr/>
          <p:nvPr userDrawn="1"/>
        </p:nvSpPr>
        <p:spPr>
          <a:xfrm>
            <a:off x="0" y="-1"/>
            <a:ext cx="18288000" cy="2065469"/>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12" name="Picture 11">
            <a:extLst>
              <a:ext uri="{FF2B5EF4-FFF2-40B4-BE49-F238E27FC236}">
                <a16:creationId xmlns:a16="http://schemas.microsoft.com/office/drawing/2014/main" id="{AC55D5A7-E3C4-5548-9208-370A8EA2B84D}"/>
              </a:ext>
            </a:extLst>
          </p:cNvPr>
          <p:cNvPicPr>
            <a:picLocks noChangeAspect="1"/>
          </p:cNvPicPr>
          <p:nvPr userDrawn="1"/>
        </p:nvPicPr>
        <p:blipFill>
          <a:blip r:embed="rId2"/>
          <a:stretch>
            <a:fillRect/>
          </a:stretch>
        </p:blipFill>
        <p:spPr>
          <a:xfrm>
            <a:off x="13959504" y="7673224"/>
            <a:ext cx="3414096" cy="1646364"/>
          </a:xfrm>
          <a:prstGeom prst="rect">
            <a:avLst/>
          </a:prstGeom>
        </p:spPr>
      </p:pic>
      <p:sp>
        <p:nvSpPr>
          <p:cNvPr id="14" name="Content Placeholder 13">
            <a:extLst>
              <a:ext uri="{FF2B5EF4-FFF2-40B4-BE49-F238E27FC236}">
                <a16:creationId xmlns:a16="http://schemas.microsoft.com/office/drawing/2014/main" id="{5690EBF7-377F-FE42-AB37-8DCBD914CE9A}"/>
              </a:ext>
            </a:extLst>
          </p:cNvPr>
          <p:cNvSpPr>
            <a:spLocks noGrp="1"/>
          </p:cNvSpPr>
          <p:nvPr>
            <p:ph sz="quarter" idx="10" hasCustomPrompt="1"/>
          </p:nvPr>
        </p:nvSpPr>
        <p:spPr>
          <a:xfrm>
            <a:off x="855095" y="304804"/>
            <a:ext cx="16518505" cy="1531859"/>
          </a:xfrm>
        </p:spPr>
        <p:txBody>
          <a:bodyPr anchor="ctr">
            <a:noAutofit/>
          </a:bodyP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6" name="Content Placeholder 15">
            <a:extLst>
              <a:ext uri="{FF2B5EF4-FFF2-40B4-BE49-F238E27FC236}">
                <a16:creationId xmlns:a16="http://schemas.microsoft.com/office/drawing/2014/main" id="{83E113A7-B69B-864D-A840-438C956F1EF7}"/>
              </a:ext>
            </a:extLst>
          </p:cNvPr>
          <p:cNvSpPr>
            <a:spLocks noGrp="1"/>
          </p:cNvSpPr>
          <p:nvPr>
            <p:ph sz="quarter" idx="11" hasCustomPrompt="1"/>
          </p:nvPr>
        </p:nvSpPr>
        <p:spPr>
          <a:xfrm>
            <a:off x="854870" y="2452688"/>
            <a:ext cx="16518730" cy="1016795"/>
          </a:xfrm>
        </p:spPr>
        <p:txBody>
          <a:bodyPr anchor="ctr">
            <a:normAutofit/>
          </a:bodyPr>
          <a:lstStyle>
            <a:lvl1pPr marL="0" indent="0">
              <a:buNone/>
              <a:defRPr sz="4400" b="1" i="1">
                <a:solidFill>
                  <a:srgbClr val="6099B0"/>
                </a:solidFill>
                <a:latin typeface="Lucida Sans" panose="020B0602030504020204" pitchFamily="34" charset="77"/>
              </a:defRPr>
            </a:lvl1pPr>
          </a:lstStyle>
          <a:p>
            <a:pPr lvl="0"/>
            <a:r>
              <a:rPr lang="en-US" dirty="0"/>
              <a:t>Subtitle</a:t>
            </a:r>
          </a:p>
        </p:txBody>
      </p:sp>
      <p:sp>
        <p:nvSpPr>
          <p:cNvPr id="18" name="Content Placeholder 17">
            <a:extLst>
              <a:ext uri="{FF2B5EF4-FFF2-40B4-BE49-F238E27FC236}">
                <a16:creationId xmlns:a16="http://schemas.microsoft.com/office/drawing/2014/main" id="{5BC12B00-6CA5-E649-88C4-9ACB4FE6F770}"/>
              </a:ext>
            </a:extLst>
          </p:cNvPr>
          <p:cNvSpPr>
            <a:spLocks noGrp="1"/>
          </p:cNvSpPr>
          <p:nvPr>
            <p:ph sz="quarter" idx="12" hasCustomPrompt="1"/>
          </p:nvPr>
        </p:nvSpPr>
        <p:spPr>
          <a:xfrm>
            <a:off x="854870" y="3759995"/>
            <a:ext cx="16518730" cy="1969293"/>
          </a:xfrm>
        </p:spPr>
        <p:txBody>
          <a:bodyPr>
            <a:normAutofit/>
          </a:bodyPr>
          <a:lstStyle>
            <a:lvl1pPr marL="0" indent="0">
              <a:lnSpc>
                <a:spcPct val="100000"/>
              </a:lnSpc>
              <a:spcBef>
                <a:spcPts val="0"/>
              </a:spcBef>
              <a:spcAft>
                <a:spcPts val="1800"/>
              </a:spcAft>
              <a:buNone/>
              <a:defRPr sz="3200"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Body copy</a:t>
            </a:r>
          </a:p>
        </p:txBody>
      </p:sp>
    </p:spTree>
    <p:extLst>
      <p:ext uri="{BB962C8B-B14F-4D97-AF65-F5344CB8AC3E}">
        <p14:creationId xmlns:p14="http://schemas.microsoft.com/office/powerpoint/2010/main" val="157483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 Poin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22BB-C5BF-4F6D-B6C1-F2B5D2966E92}"/>
              </a:ext>
            </a:extLst>
          </p:cNvPr>
          <p:cNvSpPr>
            <a:spLocks noGrp="1"/>
          </p:cNvSpPr>
          <p:nvPr>
            <p:ph type="title"/>
          </p:nvPr>
        </p:nvSpPr>
        <p:spPr>
          <a:xfrm>
            <a:off x="2216725" y="1021555"/>
            <a:ext cx="14813973" cy="1514478"/>
          </a:xfrm>
        </p:spPr>
        <p:txBody>
          <a:bodyPr/>
          <a:lstStyle>
            <a:lvl1pPr>
              <a:lnSpc>
                <a:spcPct val="10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BA614FC4-90B6-45CC-810F-374846ACFA01}"/>
              </a:ext>
            </a:extLst>
          </p:cNvPr>
          <p:cNvSpPr>
            <a:spLocks noGrp="1"/>
          </p:cNvSpPr>
          <p:nvPr>
            <p:ph idx="1"/>
          </p:nvPr>
        </p:nvSpPr>
        <p:spPr>
          <a:xfrm>
            <a:off x="2216726" y="2738438"/>
            <a:ext cx="14813973" cy="6527007"/>
          </a:xfrm>
        </p:spPr>
        <p:txBody>
          <a:bodyPr/>
          <a:lstStyle>
            <a:lvl2pPr>
              <a:defRPr sz="3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0A6FAF4-0E5C-4E60-B153-B51F8141541C}"/>
              </a:ext>
            </a:extLst>
          </p:cNvPr>
          <p:cNvSpPr>
            <a:spLocks noGrp="1"/>
          </p:cNvSpPr>
          <p:nvPr>
            <p:ph type="ftr" sz="quarter" idx="11"/>
          </p:nvPr>
        </p:nvSpPr>
        <p:spPr>
          <a:xfrm>
            <a:off x="2216725" y="9534526"/>
            <a:ext cx="5226627"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19F2CB-841E-42DB-A9A8-A3486342703A}"/>
              </a:ext>
            </a:extLst>
          </p:cNvPr>
          <p:cNvSpPr>
            <a:spLocks noGrp="1"/>
          </p:cNvSpPr>
          <p:nvPr>
            <p:ph type="sldNum" sz="quarter" idx="12"/>
          </p:nvPr>
        </p:nvSpPr>
        <p:spPr/>
        <p:txBody>
          <a:bodyPr/>
          <a:lstStyle/>
          <a:p>
            <a:fld id="{6F053240-8451-427F-8646-7B61D2E97575}" type="slidenum">
              <a:rPr lang="en-US" smtClean="0"/>
              <a:t>‹#›</a:t>
            </a:fld>
            <a:endParaRPr lang="en-US"/>
          </a:p>
        </p:txBody>
      </p:sp>
      <p:sp>
        <p:nvSpPr>
          <p:cNvPr id="7" name="object 7">
            <a:extLst>
              <a:ext uri="{FF2B5EF4-FFF2-40B4-BE49-F238E27FC236}">
                <a16:creationId xmlns:a16="http://schemas.microsoft.com/office/drawing/2014/main" id="{1AEF0F2C-D41F-44FE-A19A-A91D34E5433B}"/>
              </a:ext>
            </a:extLst>
          </p:cNvPr>
          <p:cNvSpPr/>
          <p:nvPr userDrawn="1"/>
        </p:nvSpPr>
        <p:spPr>
          <a:xfrm>
            <a:off x="-1" y="0"/>
            <a:ext cx="1905001" cy="10287000"/>
          </a:xfrm>
          <a:custGeom>
            <a:avLst/>
            <a:gdLst/>
            <a:ahLst/>
            <a:cxnLst/>
            <a:rect l="l" t="t" r="r" b="b"/>
            <a:pathLst>
              <a:path w="4389120" h="8229600">
                <a:moveTo>
                  <a:pt x="0" y="8229600"/>
                </a:moveTo>
                <a:lnTo>
                  <a:pt x="4389120" y="8229600"/>
                </a:lnTo>
                <a:lnTo>
                  <a:pt x="4389120" y="0"/>
                </a:lnTo>
                <a:lnTo>
                  <a:pt x="0" y="0"/>
                </a:lnTo>
                <a:lnTo>
                  <a:pt x="0" y="8229600"/>
                </a:lnTo>
                <a:close/>
              </a:path>
            </a:pathLst>
          </a:custGeom>
          <a:solidFill>
            <a:srgbClr val="FFC708"/>
          </a:solidFill>
        </p:spPr>
        <p:txBody>
          <a:bodyPr wrap="square" lIns="0" tIns="0" rIns="0" bIns="0" rtlCol="0"/>
          <a:lstStyle/>
          <a:p>
            <a:endParaRPr sz="2813"/>
          </a:p>
        </p:txBody>
      </p:sp>
      <p:cxnSp>
        <p:nvCxnSpPr>
          <p:cNvPr id="8" name="Straight Connector 7">
            <a:extLst>
              <a:ext uri="{FF2B5EF4-FFF2-40B4-BE49-F238E27FC236}">
                <a16:creationId xmlns:a16="http://schemas.microsoft.com/office/drawing/2014/main" id="{0F0745DF-7A82-4606-8A80-7C62A176D373}"/>
              </a:ext>
            </a:extLst>
          </p:cNvPr>
          <p:cNvCxnSpPr>
            <a:cxnSpLocks/>
          </p:cNvCxnSpPr>
          <p:nvPr userDrawn="1"/>
        </p:nvCxnSpPr>
        <p:spPr>
          <a:xfrm>
            <a:off x="1410891" y="1577579"/>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1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01 Bullet point (text heav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14FC4-90B6-45CC-810F-374846ACFA01}"/>
              </a:ext>
            </a:extLst>
          </p:cNvPr>
          <p:cNvSpPr>
            <a:spLocks noGrp="1"/>
          </p:cNvSpPr>
          <p:nvPr>
            <p:ph idx="1"/>
          </p:nvPr>
        </p:nvSpPr>
        <p:spPr>
          <a:xfrm>
            <a:off x="2216726" y="954158"/>
            <a:ext cx="14813973" cy="8311288"/>
          </a:xfrm>
        </p:spPr>
        <p:txBody>
          <a:bodyPr/>
          <a:lstStyle>
            <a:lvl2pPr>
              <a:defRPr sz="3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0A6FAF4-0E5C-4E60-B153-B51F8141541C}"/>
              </a:ext>
            </a:extLst>
          </p:cNvPr>
          <p:cNvSpPr>
            <a:spLocks noGrp="1"/>
          </p:cNvSpPr>
          <p:nvPr>
            <p:ph type="ftr" sz="quarter" idx="11"/>
          </p:nvPr>
        </p:nvSpPr>
        <p:spPr>
          <a:xfrm>
            <a:off x="2216725" y="9534526"/>
            <a:ext cx="5226627"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19F2CB-841E-42DB-A9A8-A3486342703A}"/>
              </a:ext>
            </a:extLst>
          </p:cNvPr>
          <p:cNvSpPr>
            <a:spLocks noGrp="1"/>
          </p:cNvSpPr>
          <p:nvPr>
            <p:ph type="sldNum" sz="quarter" idx="12"/>
          </p:nvPr>
        </p:nvSpPr>
        <p:spPr/>
        <p:txBody>
          <a:bodyPr/>
          <a:lstStyle/>
          <a:p>
            <a:fld id="{6F053240-8451-427F-8646-7B61D2E97575}" type="slidenum">
              <a:rPr lang="en-US" smtClean="0"/>
              <a:t>‹#›</a:t>
            </a:fld>
            <a:endParaRPr lang="en-US"/>
          </a:p>
        </p:txBody>
      </p:sp>
      <p:sp>
        <p:nvSpPr>
          <p:cNvPr id="7" name="object 7">
            <a:extLst>
              <a:ext uri="{FF2B5EF4-FFF2-40B4-BE49-F238E27FC236}">
                <a16:creationId xmlns:a16="http://schemas.microsoft.com/office/drawing/2014/main" id="{1AEF0F2C-D41F-44FE-A19A-A91D34E5433B}"/>
              </a:ext>
            </a:extLst>
          </p:cNvPr>
          <p:cNvSpPr/>
          <p:nvPr userDrawn="1"/>
        </p:nvSpPr>
        <p:spPr>
          <a:xfrm>
            <a:off x="-1" y="0"/>
            <a:ext cx="1905001" cy="10287000"/>
          </a:xfrm>
          <a:custGeom>
            <a:avLst/>
            <a:gdLst/>
            <a:ahLst/>
            <a:cxnLst/>
            <a:rect l="l" t="t" r="r" b="b"/>
            <a:pathLst>
              <a:path w="4389120" h="8229600">
                <a:moveTo>
                  <a:pt x="0" y="8229600"/>
                </a:moveTo>
                <a:lnTo>
                  <a:pt x="4389120" y="8229600"/>
                </a:lnTo>
                <a:lnTo>
                  <a:pt x="4389120" y="0"/>
                </a:lnTo>
                <a:lnTo>
                  <a:pt x="0" y="0"/>
                </a:lnTo>
                <a:lnTo>
                  <a:pt x="0" y="8229600"/>
                </a:lnTo>
                <a:close/>
              </a:path>
            </a:pathLst>
          </a:custGeom>
          <a:solidFill>
            <a:srgbClr val="FFC708"/>
          </a:solidFill>
        </p:spPr>
        <p:txBody>
          <a:bodyPr wrap="square" lIns="0" tIns="0" rIns="0" bIns="0" rtlCol="0"/>
          <a:lstStyle/>
          <a:p>
            <a:endParaRPr sz="2813"/>
          </a:p>
        </p:txBody>
      </p:sp>
      <p:cxnSp>
        <p:nvCxnSpPr>
          <p:cNvPr id="8" name="Straight Connector 7">
            <a:extLst>
              <a:ext uri="{FF2B5EF4-FFF2-40B4-BE49-F238E27FC236}">
                <a16:creationId xmlns:a16="http://schemas.microsoft.com/office/drawing/2014/main" id="{0F0745DF-7A82-4606-8A80-7C62A176D373}"/>
              </a:ext>
            </a:extLst>
          </p:cNvPr>
          <p:cNvCxnSpPr>
            <a:cxnSpLocks/>
          </p:cNvCxnSpPr>
          <p:nvPr userDrawn="1"/>
        </p:nvCxnSpPr>
        <p:spPr>
          <a:xfrm>
            <a:off x="1410891" y="1577579"/>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2E22BB-C5BF-4F6D-B6C1-F2B5D2966E92}"/>
              </a:ext>
            </a:extLst>
          </p:cNvPr>
          <p:cNvSpPr>
            <a:spLocks noGrp="1"/>
          </p:cNvSpPr>
          <p:nvPr>
            <p:ph type="title"/>
          </p:nvPr>
        </p:nvSpPr>
        <p:spPr>
          <a:xfrm rot="16200000">
            <a:off x="-2531397" y="4493291"/>
            <a:ext cx="6858000" cy="1026576"/>
          </a:xfrm>
        </p:spPr>
        <p:txBody>
          <a:bodyPr>
            <a:normAutofit/>
          </a:bodyPr>
          <a:lstStyle>
            <a:lvl1pPr algn="ctr">
              <a:lnSpc>
                <a:spcPct val="100000"/>
              </a:lnSpc>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835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e 02 Bullet Poi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0A932-F921-7443-A781-518E299D2FD7}"/>
              </a:ext>
            </a:extLst>
          </p:cNvPr>
          <p:cNvSpPr/>
          <p:nvPr userDrawn="1"/>
        </p:nvSpPr>
        <p:spPr>
          <a:xfrm>
            <a:off x="0" y="-1"/>
            <a:ext cx="18288000" cy="2065469"/>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Content Placeholder 13">
            <a:extLst>
              <a:ext uri="{FF2B5EF4-FFF2-40B4-BE49-F238E27FC236}">
                <a16:creationId xmlns:a16="http://schemas.microsoft.com/office/drawing/2014/main" id="{5690EBF7-377F-FE42-AB37-8DCBD914CE9A}"/>
              </a:ext>
            </a:extLst>
          </p:cNvPr>
          <p:cNvSpPr>
            <a:spLocks noGrp="1"/>
          </p:cNvSpPr>
          <p:nvPr>
            <p:ph sz="quarter" idx="10" hasCustomPrompt="1"/>
          </p:nvPr>
        </p:nvSpPr>
        <p:spPr>
          <a:xfrm>
            <a:off x="855095" y="584200"/>
            <a:ext cx="16533495" cy="1252463"/>
          </a:xfrm>
        </p:spPr>
        <p:txBody>
          <a:bodyPr anchor="ctr">
            <a:noAutofit/>
          </a:bodyPr>
          <a:lstStyle>
            <a:lvl1pPr marL="0" indent="0">
              <a:buNone/>
              <a:defRPr sz="5400" b="1" i="0">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6" name="Content Placeholder 15">
            <a:extLst>
              <a:ext uri="{FF2B5EF4-FFF2-40B4-BE49-F238E27FC236}">
                <a16:creationId xmlns:a16="http://schemas.microsoft.com/office/drawing/2014/main" id="{83E113A7-B69B-864D-A840-438C956F1EF7}"/>
              </a:ext>
            </a:extLst>
          </p:cNvPr>
          <p:cNvSpPr>
            <a:spLocks noGrp="1"/>
          </p:cNvSpPr>
          <p:nvPr>
            <p:ph sz="quarter" idx="11" hasCustomPrompt="1"/>
          </p:nvPr>
        </p:nvSpPr>
        <p:spPr>
          <a:xfrm>
            <a:off x="854870" y="2452688"/>
            <a:ext cx="16533720" cy="1016795"/>
          </a:xfrm>
        </p:spPr>
        <p:txBody>
          <a:bodyPr anchor="ctr">
            <a:normAutofit/>
          </a:bodyPr>
          <a:lstStyle>
            <a:lvl1pPr marL="0" indent="0">
              <a:buNone/>
              <a:defRPr sz="4000" b="1" i="1">
                <a:solidFill>
                  <a:srgbClr val="6099B0"/>
                </a:solidFill>
                <a:latin typeface="Lucida Sans" panose="020B0602030504020204" pitchFamily="34" charset="77"/>
              </a:defRPr>
            </a:lvl1pPr>
          </a:lstStyle>
          <a:p>
            <a:pPr lvl="0"/>
            <a:r>
              <a:rPr lang="en-US" dirty="0"/>
              <a:t>Subtitle</a:t>
            </a:r>
          </a:p>
        </p:txBody>
      </p:sp>
      <p:sp>
        <p:nvSpPr>
          <p:cNvPr id="18" name="Content Placeholder 17">
            <a:extLst>
              <a:ext uri="{FF2B5EF4-FFF2-40B4-BE49-F238E27FC236}">
                <a16:creationId xmlns:a16="http://schemas.microsoft.com/office/drawing/2014/main" id="{5BC12B00-6CA5-E649-88C4-9ACB4FE6F770}"/>
              </a:ext>
            </a:extLst>
          </p:cNvPr>
          <p:cNvSpPr>
            <a:spLocks noGrp="1"/>
          </p:cNvSpPr>
          <p:nvPr>
            <p:ph sz="quarter" idx="12" hasCustomPrompt="1"/>
          </p:nvPr>
        </p:nvSpPr>
        <p:spPr>
          <a:xfrm>
            <a:off x="854870" y="3715025"/>
            <a:ext cx="16533720" cy="5653828"/>
          </a:xfrm>
        </p:spPr>
        <p:txBody>
          <a:bodyPr>
            <a:normAutofit/>
          </a:bodyPr>
          <a:lstStyle>
            <a:lvl1pPr marL="465138" indent="-465138">
              <a:lnSpc>
                <a:spcPct val="100000"/>
              </a:lnSpc>
              <a:spcBef>
                <a:spcPts val="0"/>
              </a:spcBef>
              <a:spcAft>
                <a:spcPts val="1800"/>
              </a:spcAft>
              <a:buFont typeface="Arial" panose="020B0604020202020204" pitchFamily="34" charset="0"/>
              <a:buChar char="•"/>
              <a:defRPr sz="3200"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Body copy</a:t>
            </a:r>
          </a:p>
        </p:txBody>
      </p:sp>
    </p:spTree>
    <p:extLst>
      <p:ext uri="{BB962C8B-B14F-4D97-AF65-F5344CB8AC3E}">
        <p14:creationId xmlns:p14="http://schemas.microsoft.com/office/powerpoint/2010/main" val="346160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ragrap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22BB-C5BF-4F6D-B6C1-F2B5D2966E92}"/>
              </a:ext>
            </a:extLst>
          </p:cNvPr>
          <p:cNvSpPr>
            <a:spLocks noGrp="1"/>
          </p:cNvSpPr>
          <p:nvPr>
            <p:ph type="title"/>
          </p:nvPr>
        </p:nvSpPr>
        <p:spPr>
          <a:xfrm>
            <a:off x="2216726" y="1021555"/>
            <a:ext cx="14813974" cy="1514478"/>
          </a:xfrm>
        </p:spPr>
        <p:txBody>
          <a:bodyPr/>
          <a:lstStyle>
            <a:lvl1pPr>
              <a:lnSpc>
                <a:spcPct val="10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BA614FC4-90B6-45CC-810F-374846ACFA01}"/>
              </a:ext>
            </a:extLst>
          </p:cNvPr>
          <p:cNvSpPr>
            <a:spLocks noGrp="1"/>
          </p:cNvSpPr>
          <p:nvPr>
            <p:ph idx="1"/>
          </p:nvPr>
        </p:nvSpPr>
        <p:spPr>
          <a:xfrm>
            <a:off x="2216726" y="2738438"/>
            <a:ext cx="14813973" cy="6527007"/>
          </a:xfrm>
        </p:spPr>
        <p:txBody>
          <a:bodyPr/>
          <a:lstStyle>
            <a:lvl1pPr marL="0" indent="0">
              <a:buFontTx/>
              <a:buNone/>
              <a:defRPr/>
            </a:lvl1pPr>
            <a:lvl2pPr>
              <a:defRPr sz="3200"/>
            </a:lvl2pPr>
          </a:lstStyle>
          <a:p>
            <a:pPr lvl="0"/>
            <a:r>
              <a:rPr lang="en-US" dirty="0"/>
              <a:t>Click to edit Master text styles</a:t>
            </a:r>
          </a:p>
        </p:txBody>
      </p:sp>
      <p:sp>
        <p:nvSpPr>
          <p:cNvPr id="5" name="Footer Placeholder 4">
            <a:extLst>
              <a:ext uri="{FF2B5EF4-FFF2-40B4-BE49-F238E27FC236}">
                <a16:creationId xmlns:a16="http://schemas.microsoft.com/office/drawing/2014/main" id="{D0A6FAF4-0E5C-4E60-B153-B51F8141541C}"/>
              </a:ext>
            </a:extLst>
          </p:cNvPr>
          <p:cNvSpPr>
            <a:spLocks noGrp="1"/>
          </p:cNvSpPr>
          <p:nvPr>
            <p:ph type="ftr" sz="quarter" idx="11"/>
          </p:nvPr>
        </p:nvSpPr>
        <p:spPr>
          <a:xfrm>
            <a:off x="2216725" y="9534526"/>
            <a:ext cx="5226627"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19F2CB-841E-42DB-A9A8-A3486342703A}"/>
              </a:ext>
            </a:extLst>
          </p:cNvPr>
          <p:cNvSpPr>
            <a:spLocks noGrp="1"/>
          </p:cNvSpPr>
          <p:nvPr>
            <p:ph type="sldNum" sz="quarter" idx="12"/>
          </p:nvPr>
        </p:nvSpPr>
        <p:spPr/>
        <p:txBody>
          <a:bodyPr/>
          <a:lstStyle/>
          <a:p>
            <a:fld id="{6F053240-8451-427F-8646-7B61D2E97575}" type="slidenum">
              <a:rPr lang="en-US" smtClean="0"/>
              <a:t>‹#›</a:t>
            </a:fld>
            <a:endParaRPr lang="en-US"/>
          </a:p>
        </p:txBody>
      </p:sp>
      <p:sp>
        <p:nvSpPr>
          <p:cNvPr id="7" name="object 7">
            <a:extLst>
              <a:ext uri="{FF2B5EF4-FFF2-40B4-BE49-F238E27FC236}">
                <a16:creationId xmlns:a16="http://schemas.microsoft.com/office/drawing/2014/main" id="{1AEF0F2C-D41F-44FE-A19A-A91D34E5433B}"/>
              </a:ext>
            </a:extLst>
          </p:cNvPr>
          <p:cNvSpPr/>
          <p:nvPr userDrawn="1"/>
        </p:nvSpPr>
        <p:spPr>
          <a:xfrm>
            <a:off x="-1" y="0"/>
            <a:ext cx="1905001" cy="10287000"/>
          </a:xfrm>
          <a:custGeom>
            <a:avLst/>
            <a:gdLst/>
            <a:ahLst/>
            <a:cxnLst/>
            <a:rect l="l" t="t" r="r" b="b"/>
            <a:pathLst>
              <a:path w="4389120" h="8229600">
                <a:moveTo>
                  <a:pt x="0" y="8229600"/>
                </a:moveTo>
                <a:lnTo>
                  <a:pt x="4389120" y="8229600"/>
                </a:lnTo>
                <a:lnTo>
                  <a:pt x="4389120" y="0"/>
                </a:lnTo>
                <a:lnTo>
                  <a:pt x="0" y="0"/>
                </a:lnTo>
                <a:lnTo>
                  <a:pt x="0" y="8229600"/>
                </a:lnTo>
                <a:close/>
              </a:path>
            </a:pathLst>
          </a:custGeom>
          <a:solidFill>
            <a:srgbClr val="FFC708"/>
          </a:solidFill>
        </p:spPr>
        <p:txBody>
          <a:bodyPr wrap="square" lIns="0" tIns="0" rIns="0" bIns="0" rtlCol="0"/>
          <a:lstStyle/>
          <a:p>
            <a:endParaRPr sz="2813"/>
          </a:p>
        </p:txBody>
      </p:sp>
      <p:cxnSp>
        <p:nvCxnSpPr>
          <p:cNvPr id="8" name="Straight Connector 7">
            <a:extLst>
              <a:ext uri="{FF2B5EF4-FFF2-40B4-BE49-F238E27FC236}">
                <a16:creationId xmlns:a16="http://schemas.microsoft.com/office/drawing/2014/main" id="{0F0745DF-7A82-4606-8A80-7C62A176D373}"/>
              </a:ext>
            </a:extLst>
          </p:cNvPr>
          <p:cNvCxnSpPr>
            <a:cxnSpLocks/>
          </p:cNvCxnSpPr>
          <p:nvPr userDrawn="1"/>
        </p:nvCxnSpPr>
        <p:spPr>
          <a:xfrm>
            <a:off x="1410891" y="1577579"/>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67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416404-14BC-45E4-9A30-091719D9C9FA}"/>
              </a:ext>
            </a:extLst>
          </p:cNvPr>
          <p:cNvSpPr/>
          <p:nvPr userDrawn="1"/>
        </p:nvSpPr>
        <p:spPr>
          <a:xfrm>
            <a:off x="793752" y="793750"/>
            <a:ext cx="16699706" cy="8699500"/>
          </a:xfrm>
          <a:prstGeom prst="rect">
            <a:avLst/>
          </a:prstGeom>
          <a:solidFill>
            <a:srgbClr val="FFC600"/>
          </a:solidFill>
          <a:ln w="25400" cap="flat" cmpd="sng" algn="ctr">
            <a:noFill/>
            <a:prstDash val="solid"/>
          </a:ln>
          <a:effectLst/>
        </p:spPr>
        <p:txBody>
          <a:bodyPr rtlCol="0" anchor="ctr"/>
          <a:lstStyle/>
          <a:p>
            <a:pPr marL="0" marR="0" lvl="0" indent="0" algn="ctr" defTabSz="1143000" eaLnBrk="1" fontAlgn="auto" latinLnBrk="0" hangingPunct="1">
              <a:lnSpc>
                <a:spcPct val="100000"/>
              </a:lnSpc>
              <a:spcBef>
                <a:spcPts val="0"/>
              </a:spcBef>
              <a:spcAft>
                <a:spcPts val="0"/>
              </a:spcAft>
              <a:buClrTx/>
              <a:buSzTx/>
              <a:buFontTx/>
              <a:buNone/>
              <a:tabLst/>
              <a:defRPr/>
            </a:pPr>
            <a:endParaRPr kumimoji="0" lang="en-US" sz="2813" b="0" i="0" u="none" strike="noStrike" kern="0" cap="none" spc="0" normalizeH="0" baseline="0" noProof="0">
              <a:ln>
                <a:noFill/>
              </a:ln>
              <a:solidFill>
                <a:srgbClr val="FFFFFF"/>
              </a:solidFill>
              <a:effectLst/>
              <a:uLnTx/>
              <a:uFillTx/>
              <a:latin typeface="Arial"/>
              <a:ea typeface="+mn-ea"/>
              <a:cs typeface="+mn-cs"/>
            </a:endParaRPr>
          </a:p>
        </p:txBody>
      </p:sp>
      <p:cxnSp>
        <p:nvCxnSpPr>
          <p:cNvPr id="10" name="Straight Connector 9">
            <a:extLst>
              <a:ext uri="{FF2B5EF4-FFF2-40B4-BE49-F238E27FC236}">
                <a16:creationId xmlns:a16="http://schemas.microsoft.com/office/drawing/2014/main" id="{918765C6-2F88-4249-BF50-BA910A3B7C0E}"/>
              </a:ext>
            </a:extLst>
          </p:cNvPr>
          <p:cNvCxnSpPr>
            <a:cxnSpLocks/>
          </p:cNvCxnSpPr>
          <p:nvPr userDrawn="1"/>
        </p:nvCxnSpPr>
        <p:spPr>
          <a:xfrm>
            <a:off x="1809750" y="3143250"/>
            <a:ext cx="0" cy="3657600"/>
          </a:xfrm>
          <a:prstGeom prst="line">
            <a:avLst/>
          </a:prstGeom>
          <a:noFill/>
          <a:ln w="12700" cap="flat" cmpd="sng" algn="ctr">
            <a:solidFill>
              <a:srgbClr val="FFFFFF"/>
            </a:solidFill>
            <a:prstDash val="solid"/>
          </a:ln>
          <a:effectLst/>
        </p:spPr>
      </p:cxnSp>
      <p:sp>
        <p:nvSpPr>
          <p:cNvPr id="2" name="Title 1">
            <a:extLst>
              <a:ext uri="{FF2B5EF4-FFF2-40B4-BE49-F238E27FC236}">
                <a16:creationId xmlns:a16="http://schemas.microsoft.com/office/drawing/2014/main" id="{614EEB31-608E-47A0-A560-DB39F97DC889}"/>
              </a:ext>
            </a:extLst>
          </p:cNvPr>
          <p:cNvSpPr>
            <a:spLocks noGrp="1"/>
          </p:cNvSpPr>
          <p:nvPr>
            <p:ph type="title"/>
          </p:nvPr>
        </p:nvSpPr>
        <p:spPr>
          <a:xfrm>
            <a:off x="2382982" y="3143250"/>
            <a:ext cx="14095268" cy="1744156"/>
          </a:xfrm>
        </p:spPr>
        <p:txBody>
          <a:bodyPr anchor="ctr">
            <a:normAutofit/>
          </a:bodyPr>
          <a:lstStyle>
            <a:lvl1pPr>
              <a:lnSpc>
                <a:spcPct val="100000"/>
              </a:lnSpc>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C2E4D1F-E7BA-47D4-A5EE-15996AA926F9}"/>
              </a:ext>
            </a:extLst>
          </p:cNvPr>
          <p:cNvSpPr>
            <a:spLocks noGrp="1"/>
          </p:cNvSpPr>
          <p:nvPr>
            <p:ph type="body" idx="1"/>
          </p:nvPr>
        </p:nvSpPr>
        <p:spPr>
          <a:xfrm>
            <a:off x="2382982" y="5399595"/>
            <a:ext cx="14095267" cy="1401255"/>
          </a:xfrm>
        </p:spPr>
        <p:txBody>
          <a:bodyPr anchor="ctr">
            <a:normAutofit/>
          </a:bodyPr>
          <a:lstStyle>
            <a:lvl1pPr marL="0" indent="0">
              <a:spcAft>
                <a:spcPts val="0"/>
              </a:spcAft>
              <a:buNone/>
              <a:defRPr sz="3200">
                <a:solidFill>
                  <a:schemeClr val="bg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9AB29D4-AB7D-425A-8B07-2F4F4AC22DEA}"/>
              </a:ext>
            </a:extLst>
          </p:cNvPr>
          <p:cNvSpPr>
            <a:spLocks noGrp="1"/>
          </p:cNvSpPr>
          <p:nvPr>
            <p:ph type="sldNum" sz="quarter" idx="12"/>
          </p:nvPr>
        </p:nvSpPr>
        <p:spPr/>
        <p:txBody>
          <a:bodyPr/>
          <a:lstStyle/>
          <a:p>
            <a:fld id="{6F053240-8451-427F-8646-7B61D2E97575}" type="slidenum">
              <a:rPr lang="en-US" smtClean="0"/>
              <a:t>‹#›</a:t>
            </a:fld>
            <a:endParaRPr lang="en-US"/>
          </a:p>
        </p:txBody>
      </p:sp>
    </p:spTree>
    <p:extLst>
      <p:ext uri="{BB962C8B-B14F-4D97-AF65-F5344CB8AC3E}">
        <p14:creationId xmlns:p14="http://schemas.microsoft.com/office/powerpoint/2010/main" val="70381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B025-90E5-4D82-8E2B-8FC0751E5B0D}"/>
              </a:ext>
            </a:extLst>
          </p:cNvPr>
          <p:cNvSpPr>
            <a:spLocks noGrp="1"/>
          </p:cNvSpPr>
          <p:nvPr>
            <p:ph type="title"/>
          </p:nvPr>
        </p:nvSpPr>
        <p:spPr>
          <a:xfrm>
            <a:off x="1257300" y="1035410"/>
            <a:ext cx="15773400" cy="1136960"/>
          </a:xfrm>
        </p:spPr>
        <p:txBody>
          <a:bodyPr/>
          <a:lstStyle>
            <a:lvl1pPr>
              <a:lnSpc>
                <a:spcPct val="10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20918B88-A862-462E-BAC0-3B972DDC5779}"/>
              </a:ext>
            </a:extLst>
          </p:cNvPr>
          <p:cNvSpPr>
            <a:spLocks noGrp="1"/>
          </p:cNvSpPr>
          <p:nvPr>
            <p:ph sz="half" idx="1"/>
          </p:nvPr>
        </p:nvSpPr>
        <p:spPr>
          <a:xfrm>
            <a:off x="1257300" y="3131127"/>
            <a:ext cx="7772400" cy="6134318"/>
          </a:xfrm>
        </p:spPr>
        <p:txBody>
          <a:bodyPr/>
          <a:lstStyle>
            <a:lvl2pPr>
              <a:defRPr sz="3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8A85F8A-B1C1-4C6C-8E45-526CB9ED44E5}"/>
              </a:ext>
            </a:extLst>
          </p:cNvPr>
          <p:cNvSpPr>
            <a:spLocks noGrp="1"/>
          </p:cNvSpPr>
          <p:nvPr>
            <p:ph sz="half" idx="2"/>
          </p:nvPr>
        </p:nvSpPr>
        <p:spPr>
          <a:xfrm>
            <a:off x="9258300" y="3131127"/>
            <a:ext cx="7772400" cy="6134318"/>
          </a:xfrm>
        </p:spPr>
        <p:txBody>
          <a:bodyPr/>
          <a:lstStyle>
            <a:lvl2pPr>
              <a:defRPr sz="3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1BEBF47-C01E-422D-9830-FC2324429FAE}"/>
              </a:ext>
            </a:extLst>
          </p:cNvPr>
          <p:cNvSpPr>
            <a:spLocks noGrp="1"/>
          </p:cNvSpPr>
          <p:nvPr>
            <p:ph type="ftr" sz="quarter" idx="11"/>
          </p:nvPr>
        </p:nvSpPr>
        <p:spPr>
          <a:xfrm>
            <a:off x="12573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EDC13CF-EAD4-43EA-8508-54BEBE43CB3A}"/>
              </a:ext>
            </a:extLst>
          </p:cNvPr>
          <p:cNvSpPr>
            <a:spLocks noGrp="1"/>
          </p:cNvSpPr>
          <p:nvPr>
            <p:ph type="sldNum" sz="quarter" idx="12"/>
          </p:nvPr>
        </p:nvSpPr>
        <p:spPr/>
        <p:txBody>
          <a:bodyPr/>
          <a:lstStyle/>
          <a:p>
            <a:fld id="{6F053240-8451-427F-8646-7B61D2E97575}" type="slidenum">
              <a:rPr lang="en-US" smtClean="0"/>
              <a:t>‹#›</a:t>
            </a:fld>
            <a:endParaRPr lang="en-US"/>
          </a:p>
        </p:txBody>
      </p:sp>
      <p:pic>
        <p:nvPicPr>
          <p:cNvPr id="8" name="Picture 7">
            <a:extLst>
              <a:ext uri="{FF2B5EF4-FFF2-40B4-BE49-F238E27FC236}">
                <a16:creationId xmlns:a16="http://schemas.microsoft.com/office/drawing/2014/main" id="{E9A01154-5D32-43CE-ADA2-62D4ED0522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27596"/>
            <a:ext cx="9525000" cy="396875"/>
          </a:xfrm>
          <a:prstGeom prst="rect">
            <a:avLst/>
          </a:prstGeom>
        </p:spPr>
      </p:pic>
    </p:spTree>
    <p:extLst>
      <p:ext uri="{BB962C8B-B14F-4D97-AF65-F5344CB8AC3E}">
        <p14:creationId xmlns:p14="http://schemas.microsoft.com/office/powerpoint/2010/main" val="39957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177F-1046-4E0D-9DD0-97EE7077EA45}"/>
              </a:ext>
            </a:extLst>
          </p:cNvPr>
          <p:cNvSpPr>
            <a:spLocks noGrp="1"/>
          </p:cNvSpPr>
          <p:nvPr>
            <p:ph type="title"/>
          </p:nvPr>
        </p:nvSpPr>
        <p:spPr>
          <a:xfrm>
            <a:off x="1259682" y="1002505"/>
            <a:ext cx="15773400" cy="1202771"/>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70BB55-4E31-486F-B2D3-E6B447557C93}"/>
              </a:ext>
            </a:extLst>
          </p:cNvPr>
          <p:cNvSpPr>
            <a:spLocks noGrp="1"/>
          </p:cNvSpPr>
          <p:nvPr>
            <p:ph type="body" idx="1"/>
          </p:nvPr>
        </p:nvSpPr>
        <p:spPr>
          <a:xfrm>
            <a:off x="1259683" y="3046791"/>
            <a:ext cx="7736681" cy="683112"/>
          </a:xfrm>
        </p:spPr>
        <p:txBody>
          <a:bodyPr anchor="ctr"/>
          <a:lstStyle>
            <a:lvl1pPr marL="0" indent="0">
              <a:buNone/>
              <a:defRPr sz="3600" b="1" i="1">
                <a:solidFill>
                  <a:srgbClr val="6099B0"/>
                </a:solidFill>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5814F61-881E-44E0-ACA0-70C3D1412CB1}"/>
              </a:ext>
            </a:extLst>
          </p:cNvPr>
          <p:cNvSpPr>
            <a:spLocks noGrp="1"/>
          </p:cNvSpPr>
          <p:nvPr>
            <p:ph sz="half" idx="2"/>
          </p:nvPr>
        </p:nvSpPr>
        <p:spPr>
          <a:xfrm>
            <a:off x="1259683" y="3757613"/>
            <a:ext cx="7736681" cy="5526882"/>
          </a:xfrm>
        </p:spPr>
        <p:txBody>
          <a:bodyPr/>
          <a:lstStyle>
            <a:lvl1pPr>
              <a:defRPr sz="3200"/>
            </a:lvl1pPr>
            <a:lvl3pPr>
              <a:defRPr sz="2600"/>
            </a:lvl3pPr>
            <a:lvl4pPr>
              <a:defRPr sz="2400"/>
            </a:lvl4pPr>
            <a:lvl5pPr marL="27432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7D41205C-0F85-4475-8EB9-21DE858151F3}"/>
              </a:ext>
            </a:extLst>
          </p:cNvPr>
          <p:cNvSpPr>
            <a:spLocks noGrp="1"/>
          </p:cNvSpPr>
          <p:nvPr>
            <p:ph type="body" sz="quarter" idx="3"/>
          </p:nvPr>
        </p:nvSpPr>
        <p:spPr>
          <a:xfrm>
            <a:off x="9258300" y="3046791"/>
            <a:ext cx="7774782" cy="683112"/>
          </a:xfrm>
        </p:spPr>
        <p:txBody>
          <a:bodyPr anchor="ctr"/>
          <a:lstStyle>
            <a:lvl1pPr marL="0" indent="0">
              <a:buNone/>
              <a:defRPr sz="3600" b="1" i="1">
                <a:solidFill>
                  <a:srgbClr val="6099B0"/>
                </a:solidFill>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C2D9580-6AC2-4142-97BE-D960CF800923}"/>
              </a:ext>
            </a:extLst>
          </p:cNvPr>
          <p:cNvSpPr>
            <a:spLocks noGrp="1"/>
          </p:cNvSpPr>
          <p:nvPr>
            <p:ph sz="quarter" idx="4"/>
          </p:nvPr>
        </p:nvSpPr>
        <p:spPr>
          <a:xfrm>
            <a:off x="9258300" y="3757613"/>
            <a:ext cx="7774782" cy="5526882"/>
          </a:xfrm>
        </p:spPr>
        <p:txBody>
          <a:bodyPr/>
          <a:lstStyle>
            <a:lvl1pPr>
              <a:defRPr sz="3200"/>
            </a:lvl1pPr>
            <a:lvl3pPr>
              <a:defRPr sz="2600"/>
            </a:lvl3pPr>
            <a:lvl4pPr>
              <a:defRPr sz="2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7">
            <a:extLst>
              <a:ext uri="{FF2B5EF4-FFF2-40B4-BE49-F238E27FC236}">
                <a16:creationId xmlns:a16="http://schemas.microsoft.com/office/drawing/2014/main" id="{A666EDF4-6F8E-418F-B993-CD4198B54094}"/>
              </a:ext>
            </a:extLst>
          </p:cNvPr>
          <p:cNvSpPr>
            <a:spLocks noGrp="1"/>
          </p:cNvSpPr>
          <p:nvPr>
            <p:ph type="ftr" sz="quarter" idx="11"/>
          </p:nvPr>
        </p:nvSpPr>
        <p:spPr>
          <a:xfrm>
            <a:off x="1257301" y="9556752"/>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E5B77CE-77C9-4E95-A50E-A8C2A9CF3902}"/>
              </a:ext>
            </a:extLst>
          </p:cNvPr>
          <p:cNvSpPr>
            <a:spLocks noGrp="1"/>
          </p:cNvSpPr>
          <p:nvPr>
            <p:ph type="sldNum" sz="quarter" idx="12"/>
          </p:nvPr>
        </p:nvSpPr>
        <p:spPr/>
        <p:txBody>
          <a:bodyPr/>
          <a:lstStyle/>
          <a:p>
            <a:fld id="{6F053240-8451-427F-8646-7B61D2E97575}" type="slidenum">
              <a:rPr lang="en-US" smtClean="0"/>
              <a:t>‹#›</a:t>
            </a:fld>
            <a:endParaRPr lang="en-US"/>
          </a:p>
        </p:txBody>
      </p:sp>
      <p:pic>
        <p:nvPicPr>
          <p:cNvPr id="10" name="Picture 9">
            <a:extLst>
              <a:ext uri="{FF2B5EF4-FFF2-40B4-BE49-F238E27FC236}">
                <a16:creationId xmlns:a16="http://schemas.microsoft.com/office/drawing/2014/main" id="{9F2521A5-BE4B-4DF2-8ECD-55324CC6F4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27596"/>
            <a:ext cx="9525000" cy="396875"/>
          </a:xfrm>
          <a:prstGeom prst="rect">
            <a:avLst/>
          </a:prstGeom>
        </p:spPr>
      </p:pic>
    </p:spTree>
    <p:extLst>
      <p:ext uri="{BB962C8B-B14F-4D97-AF65-F5344CB8AC3E}">
        <p14:creationId xmlns:p14="http://schemas.microsoft.com/office/powerpoint/2010/main" val="27662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E46AAF70-A04A-4374-BD61-E06E5C8B9C26}"/>
              </a:ext>
            </a:extLst>
          </p:cNvPr>
          <p:cNvSpPr/>
          <p:nvPr userDrawn="1"/>
        </p:nvSpPr>
        <p:spPr>
          <a:xfrm>
            <a:off x="0" y="9493250"/>
            <a:ext cx="18288000" cy="793750"/>
          </a:xfrm>
          <a:custGeom>
            <a:avLst/>
            <a:gdLst/>
            <a:ahLst/>
            <a:cxnLst/>
            <a:rect l="l" t="t" r="r" b="b"/>
            <a:pathLst>
              <a:path w="14630400" h="635000">
                <a:moveTo>
                  <a:pt x="0" y="635000"/>
                </a:moveTo>
                <a:lnTo>
                  <a:pt x="14630400" y="635000"/>
                </a:lnTo>
                <a:lnTo>
                  <a:pt x="14630400" y="0"/>
                </a:lnTo>
                <a:lnTo>
                  <a:pt x="0" y="0"/>
                </a:lnTo>
                <a:lnTo>
                  <a:pt x="0" y="635000"/>
                </a:lnTo>
                <a:close/>
              </a:path>
            </a:pathLst>
          </a:custGeom>
          <a:solidFill>
            <a:srgbClr val="F3F4F4"/>
          </a:solidFill>
        </p:spPr>
        <p:txBody>
          <a:bodyPr wrap="square" lIns="0" tIns="0" rIns="0" bIns="0" rtlCol="0"/>
          <a:lstStyle/>
          <a:p>
            <a:endParaRPr sz="2813"/>
          </a:p>
        </p:txBody>
      </p:sp>
      <p:sp>
        <p:nvSpPr>
          <p:cNvPr id="2" name="Title Placeholder 1">
            <a:extLst>
              <a:ext uri="{FF2B5EF4-FFF2-40B4-BE49-F238E27FC236}">
                <a16:creationId xmlns:a16="http://schemas.microsoft.com/office/drawing/2014/main" id="{71957291-144F-424E-8637-9B8E66B98C35}"/>
              </a:ext>
            </a:extLst>
          </p:cNvPr>
          <p:cNvSpPr>
            <a:spLocks noGrp="1"/>
          </p:cNvSpPr>
          <p:nvPr>
            <p:ph type="title"/>
          </p:nvPr>
        </p:nvSpPr>
        <p:spPr>
          <a:xfrm>
            <a:off x="1257300" y="1021555"/>
            <a:ext cx="15773400" cy="151447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4285CF2-8146-4C16-872E-4063C465725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51D1754-2DBC-4D82-A87D-862A730C4FB0}"/>
              </a:ext>
            </a:extLst>
          </p:cNvPr>
          <p:cNvSpPr>
            <a:spLocks noGrp="1"/>
          </p:cNvSpPr>
          <p:nvPr>
            <p:ph type="ftr" sz="quarter" idx="3"/>
          </p:nvPr>
        </p:nvSpPr>
        <p:spPr>
          <a:xfrm>
            <a:off x="1257300" y="9534526"/>
            <a:ext cx="6172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B8AA3-B62C-4314-910B-BC8DDC065652}"/>
              </a:ext>
            </a:extLst>
          </p:cNvPr>
          <p:cNvSpPr>
            <a:spLocks noGrp="1"/>
          </p:cNvSpPr>
          <p:nvPr>
            <p:ph type="sldNum" sz="quarter" idx="4"/>
          </p:nvPr>
        </p:nvSpPr>
        <p:spPr>
          <a:xfrm>
            <a:off x="16445344" y="9534526"/>
            <a:ext cx="585355"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6F053240-8451-427F-8646-7B61D2E97575}" type="slidenum">
              <a:rPr lang="en-US" smtClean="0"/>
              <a:t>‹#›</a:t>
            </a:fld>
            <a:endParaRPr lang="en-US"/>
          </a:p>
        </p:txBody>
      </p:sp>
      <p:sp>
        <p:nvSpPr>
          <p:cNvPr id="8" name="bk object 17">
            <a:extLst>
              <a:ext uri="{FF2B5EF4-FFF2-40B4-BE49-F238E27FC236}">
                <a16:creationId xmlns:a16="http://schemas.microsoft.com/office/drawing/2014/main" id="{7C4661C4-9838-41CB-90D8-A8B6A84BB609}"/>
              </a:ext>
            </a:extLst>
          </p:cNvPr>
          <p:cNvSpPr/>
          <p:nvPr userDrawn="1"/>
        </p:nvSpPr>
        <p:spPr>
          <a:xfrm>
            <a:off x="0" y="793750"/>
            <a:ext cx="793750" cy="8699500"/>
          </a:xfrm>
          <a:custGeom>
            <a:avLst/>
            <a:gdLst/>
            <a:ahLst/>
            <a:cxnLst/>
            <a:rect l="l" t="t" r="r" b="b"/>
            <a:pathLst>
              <a:path w="635000" h="6959600">
                <a:moveTo>
                  <a:pt x="0" y="6959600"/>
                </a:moveTo>
                <a:lnTo>
                  <a:pt x="635000" y="6959600"/>
                </a:lnTo>
                <a:lnTo>
                  <a:pt x="635000" y="0"/>
                </a:lnTo>
                <a:lnTo>
                  <a:pt x="0" y="0"/>
                </a:lnTo>
                <a:lnTo>
                  <a:pt x="0" y="6959600"/>
                </a:lnTo>
                <a:close/>
              </a:path>
            </a:pathLst>
          </a:custGeom>
          <a:solidFill>
            <a:srgbClr val="F3F4F4"/>
          </a:solidFill>
        </p:spPr>
        <p:txBody>
          <a:bodyPr wrap="square" lIns="0" tIns="0" rIns="0" bIns="0" rtlCol="0"/>
          <a:lstStyle/>
          <a:p>
            <a:endParaRPr sz="2813"/>
          </a:p>
        </p:txBody>
      </p:sp>
      <p:sp>
        <p:nvSpPr>
          <p:cNvPr id="9" name="bk object 18">
            <a:extLst>
              <a:ext uri="{FF2B5EF4-FFF2-40B4-BE49-F238E27FC236}">
                <a16:creationId xmlns:a16="http://schemas.microsoft.com/office/drawing/2014/main" id="{ADD16689-5841-4E32-AAF3-3AEBB6EAEAC2}"/>
              </a:ext>
            </a:extLst>
          </p:cNvPr>
          <p:cNvSpPr/>
          <p:nvPr userDrawn="1"/>
        </p:nvSpPr>
        <p:spPr>
          <a:xfrm>
            <a:off x="0" y="0"/>
            <a:ext cx="18288000" cy="793750"/>
          </a:xfrm>
          <a:custGeom>
            <a:avLst/>
            <a:gdLst/>
            <a:ahLst/>
            <a:cxnLst/>
            <a:rect l="l" t="t" r="r" b="b"/>
            <a:pathLst>
              <a:path w="14630400" h="635000">
                <a:moveTo>
                  <a:pt x="0" y="635000"/>
                </a:moveTo>
                <a:lnTo>
                  <a:pt x="14630400" y="635000"/>
                </a:lnTo>
                <a:lnTo>
                  <a:pt x="14630400" y="0"/>
                </a:lnTo>
                <a:lnTo>
                  <a:pt x="0" y="0"/>
                </a:lnTo>
                <a:lnTo>
                  <a:pt x="0" y="635000"/>
                </a:lnTo>
                <a:close/>
              </a:path>
            </a:pathLst>
          </a:custGeom>
          <a:solidFill>
            <a:srgbClr val="F3F4F4"/>
          </a:solidFill>
        </p:spPr>
        <p:txBody>
          <a:bodyPr wrap="square" lIns="0" tIns="0" rIns="0" bIns="0" rtlCol="0"/>
          <a:lstStyle/>
          <a:p>
            <a:endParaRPr sz="2813"/>
          </a:p>
        </p:txBody>
      </p:sp>
      <p:sp>
        <p:nvSpPr>
          <p:cNvPr id="10" name="bk object 19">
            <a:extLst>
              <a:ext uri="{FF2B5EF4-FFF2-40B4-BE49-F238E27FC236}">
                <a16:creationId xmlns:a16="http://schemas.microsoft.com/office/drawing/2014/main" id="{B07F1E26-0C0C-4F5C-AF01-A36811853F15}"/>
              </a:ext>
            </a:extLst>
          </p:cNvPr>
          <p:cNvSpPr/>
          <p:nvPr userDrawn="1"/>
        </p:nvSpPr>
        <p:spPr>
          <a:xfrm>
            <a:off x="17494234" y="793750"/>
            <a:ext cx="794544" cy="8699500"/>
          </a:xfrm>
          <a:custGeom>
            <a:avLst/>
            <a:gdLst/>
            <a:ahLst/>
            <a:cxnLst/>
            <a:rect l="l" t="t" r="r" b="b"/>
            <a:pathLst>
              <a:path w="635634" h="6959600">
                <a:moveTo>
                  <a:pt x="635012" y="0"/>
                </a:moveTo>
                <a:lnTo>
                  <a:pt x="0" y="0"/>
                </a:lnTo>
                <a:lnTo>
                  <a:pt x="0" y="6959587"/>
                </a:lnTo>
                <a:lnTo>
                  <a:pt x="635012" y="6959587"/>
                </a:lnTo>
                <a:lnTo>
                  <a:pt x="635012" y="0"/>
                </a:lnTo>
                <a:close/>
              </a:path>
            </a:pathLst>
          </a:custGeom>
          <a:solidFill>
            <a:srgbClr val="F3F4F4"/>
          </a:solidFill>
        </p:spPr>
        <p:txBody>
          <a:bodyPr wrap="square" lIns="0" tIns="0" rIns="0" bIns="0" rtlCol="0"/>
          <a:lstStyle/>
          <a:p>
            <a:endParaRPr sz="2813"/>
          </a:p>
        </p:txBody>
      </p:sp>
    </p:spTree>
    <p:extLst>
      <p:ext uri="{BB962C8B-B14F-4D97-AF65-F5344CB8AC3E}">
        <p14:creationId xmlns:p14="http://schemas.microsoft.com/office/powerpoint/2010/main" val="309255254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5" r:id="rId4"/>
    <p:sldLayoutId id="2147483664" r:id="rId5"/>
    <p:sldLayoutId id="2147483660" r:id="rId6"/>
    <p:sldLayoutId id="2147483651" r:id="rId7"/>
    <p:sldLayoutId id="2147483652" r:id="rId8"/>
    <p:sldLayoutId id="2147483653" r:id="rId9"/>
    <p:sldLayoutId id="2147483654" r:id="rId10"/>
    <p:sldLayoutId id="2147483655" r:id="rId11"/>
    <p:sldLayoutId id="2147483656" r:id="rId12"/>
    <p:sldLayoutId id="2147483657" r:id="rId13"/>
    <p:sldLayoutId id="2147483661" r:id="rId14"/>
  </p:sldLayoutIdLst>
  <p:txStyles>
    <p:titleStyle>
      <a:lvl1pPr algn="l" defTabSz="1371600" rtl="0" eaLnBrk="1" latinLnBrk="0" hangingPunct="1">
        <a:lnSpc>
          <a:spcPct val="90000"/>
        </a:lnSpc>
        <a:spcBef>
          <a:spcPct val="0"/>
        </a:spcBef>
        <a:buNone/>
        <a:defRPr sz="4800" b="1" i="1" kern="1200">
          <a:solidFill>
            <a:schemeClr val="tx1">
              <a:lumMod val="50000"/>
              <a:lumOff val="50000"/>
            </a:schemeClr>
          </a:solidFill>
          <a:latin typeface="+mj-lt"/>
          <a:ea typeface="+mj-ea"/>
          <a:cs typeface="+mj-cs"/>
        </a:defRPr>
      </a:lvl1pPr>
    </p:titleStyle>
    <p:bodyStyle>
      <a:lvl1pPr marL="342900" indent="-342900" algn="l" defTabSz="1371600" rtl="0" eaLnBrk="1" latinLnBrk="0" hangingPunct="1">
        <a:lnSpc>
          <a:spcPct val="100000"/>
        </a:lnSpc>
        <a:spcBef>
          <a:spcPts val="0"/>
        </a:spcBef>
        <a:spcAft>
          <a:spcPts val="1200"/>
        </a:spcAft>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2pPr>
      <a:lvl3pPr marL="1714500" indent="-342900" algn="l" defTabSz="13716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3pPr>
      <a:lvl4pPr marL="2400300" indent="-342900" algn="l" defTabSz="1371600" rtl="0" eaLnBrk="1" latinLnBrk="0" hangingPunct="1">
        <a:lnSpc>
          <a:spcPct val="100000"/>
        </a:lnSpc>
        <a:spcBef>
          <a:spcPts val="0"/>
        </a:spcBef>
        <a:spcAft>
          <a:spcPts val="1200"/>
        </a:spcAft>
        <a:buFont typeface="Arial" panose="020B0604020202020204" pitchFamily="34" charset="0"/>
        <a:buChar char="•"/>
        <a:defRPr sz="2600" kern="1200">
          <a:solidFill>
            <a:schemeClr val="tx1"/>
          </a:solidFill>
          <a:latin typeface="+mn-lt"/>
          <a:ea typeface="+mn-ea"/>
          <a:cs typeface="+mn-cs"/>
        </a:defRPr>
      </a:lvl4pPr>
      <a:lvl5pPr marL="3086100" indent="-342900" algn="l" defTabSz="13716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6.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PowerPoint_Presentation.pptx"/><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22D800-3E69-954A-CEAE-506F1714B876}"/>
              </a:ext>
            </a:extLst>
          </p:cNvPr>
          <p:cNvPicPr>
            <a:picLocks noChangeAspect="1"/>
          </p:cNvPicPr>
          <p:nvPr/>
        </p:nvPicPr>
        <p:blipFill>
          <a:blip r:embed="rId3"/>
          <a:stretch>
            <a:fillRect/>
          </a:stretch>
        </p:blipFill>
        <p:spPr>
          <a:xfrm flipH="1">
            <a:off x="12803489" y="6332561"/>
            <a:ext cx="4706587" cy="3184300"/>
          </a:xfrm>
          <a:prstGeom prst="rect">
            <a:avLst/>
          </a:prstGeom>
        </p:spPr>
      </p:pic>
      <p:sp>
        <p:nvSpPr>
          <p:cNvPr id="4" name="Title 3">
            <a:extLst>
              <a:ext uri="{FF2B5EF4-FFF2-40B4-BE49-F238E27FC236}">
                <a16:creationId xmlns:a16="http://schemas.microsoft.com/office/drawing/2014/main" id="{D6B75463-11B5-21A0-1F8B-F954F7731877}"/>
              </a:ext>
            </a:extLst>
          </p:cNvPr>
          <p:cNvSpPr>
            <a:spLocks noGrp="1"/>
          </p:cNvSpPr>
          <p:nvPr>
            <p:ph type="ctrTitle"/>
          </p:nvPr>
        </p:nvSpPr>
        <p:spPr/>
        <p:txBody>
          <a:bodyPr>
            <a:normAutofit fontScale="90000"/>
          </a:bodyPr>
          <a:lstStyle/>
          <a:p>
            <a:r>
              <a:rPr lang="en-US" sz="6000" dirty="0"/>
              <a:t>The DAISY Award </a:t>
            </a:r>
            <a:br>
              <a:rPr lang="en-US" dirty="0"/>
            </a:br>
            <a:r>
              <a:rPr lang="en-US" dirty="0"/>
              <a:t>for Extraordinary Nurses</a:t>
            </a:r>
            <a:br>
              <a:rPr lang="en-US" dirty="0"/>
            </a:br>
            <a:r>
              <a:rPr lang="en-US" dirty="0"/>
              <a:t>April 2023</a:t>
            </a:r>
          </a:p>
        </p:txBody>
      </p:sp>
      <p:pic>
        <p:nvPicPr>
          <p:cNvPr id="3" name="Picture 2">
            <a:extLst>
              <a:ext uri="{FF2B5EF4-FFF2-40B4-BE49-F238E27FC236}">
                <a16:creationId xmlns:a16="http://schemas.microsoft.com/office/drawing/2014/main" id="{810AFE54-8DCF-3337-9BF6-AB05FFC126B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2942450" y="1359833"/>
            <a:ext cx="4085584" cy="2121698"/>
          </a:xfrm>
          <a:prstGeom prst="rect">
            <a:avLst/>
          </a:prstGeom>
        </p:spPr>
      </p:pic>
    </p:spTree>
    <p:extLst>
      <p:ext uri="{BB962C8B-B14F-4D97-AF65-F5344CB8AC3E}">
        <p14:creationId xmlns:p14="http://schemas.microsoft.com/office/powerpoint/2010/main" val="221864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6A2724D-2DB6-62B3-149E-778550627DCA}"/>
              </a:ext>
            </a:extLst>
          </p:cNvPr>
          <p:cNvSpPr>
            <a:spLocks noGrp="1"/>
          </p:cNvSpPr>
          <p:nvPr>
            <p:ph type="title"/>
          </p:nvPr>
        </p:nvSpPr>
        <p:spPr/>
        <p:txBody>
          <a:bodyPr/>
          <a:lstStyle/>
          <a:p>
            <a:r>
              <a:rPr lang="en-US" dirty="0"/>
              <a:t>Portfolio and award pin</a:t>
            </a:r>
          </a:p>
        </p:txBody>
      </p:sp>
      <p:pic>
        <p:nvPicPr>
          <p:cNvPr id="28" name="Picture 27">
            <a:extLst>
              <a:ext uri="{FF2B5EF4-FFF2-40B4-BE49-F238E27FC236}">
                <a16:creationId xmlns:a16="http://schemas.microsoft.com/office/drawing/2014/main" id="{AC67DCB9-DA0E-4534-A705-4F74BFE981AB}"/>
              </a:ext>
            </a:extLst>
          </p:cNvPr>
          <p:cNvPicPr>
            <a:picLocks noChangeAspect="1"/>
          </p:cNvPicPr>
          <p:nvPr/>
        </p:nvPicPr>
        <p:blipFill>
          <a:blip r:embed="rId3"/>
          <a:stretch>
            <a:fillRect/>
          </a:stretch>
        </p:blipFill>
        <p:spPr>
          <a:xfrm>
            <a:off x="786321" y="6713241"/>
            <a:ext cx="4176213" cy="2825468"/>
          </a:xfrm>
          <a:prstGeom prst="rect">
            <a:avLst/>
          </a:prstGeom>
        </p:spPr>
      </p:pic>
      <p:pic>
        <p:nvPicPr>
          <p:cNvPr id="29" name="Content Placeholder 3">
            <a:extLst>
              <a:ext uri="{FF2B5EF4-FFF2-40B4-BE49-F238E27FC236}">
                <a16:creationId xmlns:a16="http://schemas.microsoft.com/office/drawing/2014/main" id="{7B9CB346-4C39-3938-E4E3-6FCA9DEE39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4590" y="3310691"/>
            <a:ext cx="4920878" cy="4187718"/>
          </a:xfrm>
          <a:prstGeom prst="rect">
            <a:avLst/>
          </a:prstGeom>
          <a:noFill/>
          <a:ln w="19050">
            <a:solidFill>
              <a:schemeClr val="bg2"/>
            </a:solidFill>
          </a:ln>
          <a:effectLst>
            <a:outerShdw blurRad="50800" dist="127000" dir="2700000" algn="tl" rotWithShape="0">
              <a:prstClr val="black">
                <a:alpha val="40000"/>
              </a:prstClr>
            </a:outerShdw>
          </a:effectLst>
        </p:spPr>
      </p:pic>
      <p:pic>
        <p:nvPicPr>
          <p:cNvPr id="30" name="Picture 9" descr="DAISY Award Pin (4c) copy">
            <a:extLst>
              <a:ext uri="{FF2B5EF4-FFF2-40B4-BE49-F238E27FC236}">
                <a16:creationId xmlns:a16="http://schemas.microsoft.com/office/drawing/2014/main" id="{4B07DCC3-6B91-F8ED-2BC2-CEF6C26724F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Lst>
          </a:blip>
          <a:srcRect/>
          <a:stretch>
            <a:fillRect/>
          </a:stretch>
        </p:blipFill>
        <p:spPr bwMode="auto">
          <a:xfrm>
            <a:off x="4683562" y="4127808"/>
            <a:ext cx="2358143" cy="2031383"/>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a:scene3d>
            <a:camera prst="orthographicFront"/>
            <a:lightRig rig="threePt" dir="t"/>
          </a:scene3d>
          <a:sp3d>
            <a:bevelB/>
          </a:sp3d>
        </p:spPr>
      </p:pic>
      <p:pic>
        <p:nvPicPr>
          <p:cNvPr id="31" name="Picture 30">
            <a:extLst>
              <a:ext uri="{FF2B5EF4-FFF2-40B4-BE49-F238E27FC236}">
                <a16:creationId xmlns:a16="http://schemas.microsoft.com/office/drawing/2014/main" id="{56A89A5C-4804-7127-2AB3-ECA7917D817E}"/>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3905809" y="1303140"/>
            <a:ext cx="2984488" cy="1549884"/>
          </a:xfrm>
          <a:prstGeom prst="rect">
            <a:avLst/>
          </a:prstGeom>
        </p:spPr>
      </p:pic>
    </p:spTree>
    <p:extLst>
      <p:ext uri="{BB962C8B-B14F-4D97-AF65-F5344CB8AC3E}">
        <p14:creationId xmlns:p14="http://schemas.microsoft.com/office/powerpoint/2010/main" val="239506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36A2724D-2DB6-62B3-149E-778550627DCA}"/>
              </a:ext>
            </a:extLst>
          </p:cNvPr>
          <p:cNvSpPr>
            <a:spLocks noGrp="1"/>
          </p:cNvSpPr>
          <p:nvPr>
            <p:ph type="title"/>
          </p:nvPr>
        </p:nvSpPr>
        <p:spPr/>
        <p:txBody>
          <a:bodyPr/>
          <a:lstStyle/>
          <a:p>
            <a:r>
              <a:rPr lang="en-US" dirty="0"/>
              <a:t>“Healer’s Touch” sculpture</a:t>
            </a:r>
          </a:p>
        </p:txBody>
      </p:sp>
      <p:pic>
        <p:nvPicPr>
          <p:cNvPr id="28" name="Picture 27">
            <a:extLst>
              <a:ext uri="{FF2B5EF4-FFF2-40B4-BE49-F238E27FC236}">
                <a16:creationId xmlns:a16="http://schemas.microsoft.com/office/drawing/2014/main" id="{AC67DCB9-DA0E-4534-A705-4F74BFE981AB}"/>
              </a:ext>
            </a:extLst>
          </p:cNvPr>
          <p:cNvPicPr>
            <a:picLocks noChangeAspect="1"/>
          </p:cNvPicPr>
          <p:nvPr/>
        </p:nvPicPr>
        <p:blipFill>
          <a:blip r:embed="rId3"/>
          <a:stretch>
            <a:fillRect/>
          </a:stretch>
        </p:blipFill>
        <p:spPr>
          <a:xfrm>
            <a:off x="786321" y="6713241"/>
            <a:ext cx="4176213" cy="2825468"/>
          </a:xfrm>
          <a:prstGeom prst="rect">
            <a:avLst/>
          </a:prstGeom>
        </p:spPr>
      </p:pic>
      <p:pic>
        <p:nvPicPr>
          <p:cNvPr id="31" name="Picture 30">
            <a:extLst>
              <a:ext uri="{FF2B5EF4-FFF2-40B4-BE49-F238E27FC236}">
                <a16:creationId xmlns:a16="http://schemas.microsoft.com/office/drawing/2014/main" id="{56A89A5C-4804-7127-2AB3-ECA7917D817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3905809" y="1303140"/>
            <a:ext cx="2984488" cy="1549884"/>
          </a:xfrm>
          <a:prstGeom prst="rect">
            <a:avLst/>
          </a:prstGeom>
        </p:spPr>
      </p:pic>
      <p:pic>
        <p:nvPicPr>
          <p:cNvPr id="7" name="Content Placeholder 5">
            <a:extLst>
              <a:ext uri="{FF2B5EF4-FFF2-40B4-BE49-F238E27FC236}">
                <a16:creationId xmlns:a16="http://schemas.microsoft.com/office/drawing/2014/main" id="{F392EFAD-0B55-257C-450E-C892897BFED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261317" y="2828568"/>
            <a:ext cx="2693597" cy="5297407"/>
          </a:xfrm>
          <a:prstGeom prst="rect">
            <a:avLst/>
          </a:prstGeom>
          <a:noFill/>
          <a:ln w="19050">
            <a:solidFill>
              <a:schemeClr val="bg2"/>
            </a:solidFill>
          </a:ln>
          <a:effectLst>
            <a:outerShdw blurRad="50800" dist="127000" dir="2700000" algn="tl" rotWithShape="0">
              <a:prstClr val="black">
                <a:alpha val="40000"/>
              </a:prstClr>
            </a:outerShdw>
          </a:effectLst>
        </p:spPr>
      </p:pic>
      <p:pic>
        <p:nvPicPr>
          <p:cNvPr id="8" name="Picture 7">
            <a:extLst>
              <a:ext uri="{FF2B5EF4-FFF2-40B4-BE49-F238E27FC236}">
                <a16:creationId xmlns:a16="http://schemas.microsoft.com/office/drawing/2014/main" id="{AB456719-8ECA-7481-48A2-2E13B8BBA5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899" b="1899"/>
          <a:stretch/>
        </p:blipFill>
        <p:spPr bwMode="auto">
          <a:xfrm>
            <a:off x="9273354" y="2853024"/>
            <a:ext cx="4097687" cy="3152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10E9BDF2-B041-144A-FF82-EA1FE38295F2}"/>
              </a:ext>
            </a:extLst>
          </p:cNvPr>
          <p:cNvSpPr/>
          <p:nvPr/>
        </p:nvSpPr>
        <p:spPr>
          <a:xfrm>
            <a:off x="9144000" y="6322082"/>
            <a:ext cx="4393237" cy="2015936"/>
          </a:xfrm>
          <a:prstGeom prst="rect">
            <a:avLst/>
          </a:prstGeom>
          <a:ln>
            <a:noFill/>
          </a:ln>
        </p:spPr>
        <p:txBody>
          <a:bodyPr wrap="square">
            <a:spAutoFit/>
          </a:bodyPr>
          <a:lstStyle/>
          <a:p>
            <a:pPr algn="ctr"/>
            <a:r>
              <a:rPr lang="en-US" sz="2400" dirty="0"/>
              <a:t>Hand carved in Zimbabwe!    </a:t>
            </a:r>
          </a:p>
          <a:p>
            <a:pPr algn="ctr"/>
            <a:endParaRPr lang="en-US" sz="2400" dirty="0"/>
          </a:p>
          <a:p>
            <a:pPr algn="ctr">
              <a:spcAft>
                <a:spcPts val="600"/>
              </a:spcAft>
            </a:pPr>
            <a:r>
              <a:rPr lang="en-US" sz="2400" dirty="0"/>
              <a:t>Artists’ video on DAISY website to learn more:</a:t>
            </a:r>
          </a:p>
          <a:p>
            <a:pPr algn="ctr"/>
            <a:r>
              <a:rPr lang="en-US" sz="2400" b="1" dirty="0"/>
              <a:t>DAISYfoundation.org</a:t>
            </a:r>
          </a:p>
        </p:txBody>
      </p:sp>
    </p:spTree>
    <p:extLst>
      <p:ext uri="{BB962C8B-B14F-4D97-AF65-F5344CB8AC3E}">
        <p14:creationId xmlns:p14="http://schemas.microsoft.com/office/powerpoint/2010/main" val="375612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D979DF-23CD-AA64-FA26-8ACA68BC0921}"/>
              </a:ext>
            </a:extLst>
          </p:cNvPr>
          <p:cNvPicPr>
            <a:picLocks noChangeAspect="1"/>
          </p:cNvPicPr>
          <p:nvPr/>
        </p:nvPicPr>
        <p:blipFill>
          <a:blip r:embed="rId3"/>
          <a:stretch>
            <a:fillRect/>
          </a:stretch>
        </p:blipFill>
        <p:spPr>
          <a:xfrm>
            <a:off x="9362195" y="6289486"/>
            <a:ext cx="3490409" cy="2332228"/>
          </a:xfrm>
          <a:prstGeom prst="rect">
            <a:avLst/>
          </a:prstGeom>
          <a:effectLst>
            <a:outerShdw blurRad="50800" dist="38100" dir="2700000" algn="tl" rotWithShape="0">
              <a:prstClr val="black">
                <a:alpha val="40000"/>
              </a:prstClr>
            </a:outerShdw>
            <a:softEdge rad="31750"/>
          </a:effectLst>
        </p:spPr>
      </p:pic>
      <p:pic>
        <p:nvPicPr>
          <p:cNvPr id="6" name="Picture 5">
            <a:extLst>
              <a:ext uri="{FF2B5EF4-FFF2-40B4-BE49-F238E27FC236}">
                <a16:creationId xmlns:a16="http://schemas.microsoft.com/office/drawing/2014/main" id="{EA1EFD24-E266-AA9B-EFD6-FF0991EEF5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5105" r="19269"/>
          <a:stretch/>
        </p:blipFill>
        <p:spPr>
          <a:xfrm>
            <a:off x="8550451" y="3130360"/>
            <a:ext cx="5113898" cy="2733230"/>
          </a:xfrm>
          <a:prstGeom prst="rect">
            <a:avLst/>
          </a:prstGeom>
          <a:noFill/>
          <a:ln w="19050">
            <a:solidFill>
              <a:schemeClr val="bg2"/>
            </a:solidFill>
          </a:ln>
          <a:effectLst>
            <a:outerShdw blurRad="50800" dist="127000" dir="2700000" algn="tl" rotWithShape="0">
              <a:prstClr val="black">
                <a:alpha val="40000"/>
              </a:prstClr>
            </a:outerShdw>
          </a:effectLst>
        </p:spPr>
      </p:pic>
      <p:sp>
        <p:nvSpPr>
          <p:cNvPr id="8" name="Title 7">
            <a:extLst>
              <a:ext uri="{FF2B5EF4-FFF2-40B4-BE49-F238E27FC236}">
                <a16:creationId xmlns:a16="http://schemas.microsoft.com/office/drawing/2014/main" id="{3967B5DF-E306-E5B7-565B-F4E2097E6051}"/>
              </a:ext>
            </a:extLst>
          </p:cNvPr>
          <p:cNvSpPr>
            <a:spLocks noGrp="1"/>
          </p:cNvSpPr>
          <p:nvPr>
            <p:ph type="title"/>
          </p:nvPr>
        </p:nvSpPr>
        <p:spPr/>
        <p:txBody>
          <a:bodyPr/>
          <a:lstStyle/>
          <a:p>
            <a:r>
              <a:rPr lang="en-US" dirty="0"/>
              <a:t>Cinnamon rolls</a:t>
            </a:r>
          </a:p>
        </p:txBody>
      </p:sp>
      <p:pic>
        <p:nvPicPr>
          <p:cNvPr id="9" name="Picture 8">
            <a:extLst>
              <a:ext uri="{FF2B5EF4-FFF2-40B4-BE49-F238E27FC236}">
                <a16:creationId xmlns:a16="http://schemas.microsoft.com/office/drawing/2014/main" id="{3BB10A24-53DF-6186-2392-60201B9C988B}"/>
              </a:ext>
            </a:extLst>
          </p:cNvPr>
          <p:cNvPicPr>
            <a:picLocks noChangeAspect="1"/>
          </p:cNvPicPr>
          <p:nvPr/>
        </p:nvPicPr>
        <p:blipFill>
          <a:blip r:embed="rId5"/>
          <a:stretch>
            <a:fillRect/>
          </a:stretch>
        </p:blipFill>
        <p:spPr>
          <a:xfrm>
            <a:off x="786321" y="6713241"/>
            <a:ext cx="4176213" cy="2825468"/>
          </a:xfrm>
          <a:prstGeom prst="rect">
            <a:avLst/>
          </a:prstGeom>
        </p:spPr>
      </p:pic>
      <p:pic>
        <p:nvPicPr>
          <p:cNvPr id="5" name="Picture 4">
            <a:extLst>
              <a:ext uri="{FF2B5EF4-FFF2-40B4-BE49-F238E27FC236}">
                <a16:creationId xmlns:a16="http://schemas.microsoft.com/office/drawing/2014/main" id="{B14F457C-418C-DF78-3885-0B9FCF2FC287}"/>
              </a:ext>
            </a:extLst>
          </p:cNvPr>
          <p:cNvPicPr>
            <a:picLocks noChangeAspect="1"/>
          </p:cNvPicPr>
          <p:nvPr/>
        </p:nvPicPr>
        <p:blipFill rotWithShape="1">
          <a:blip r:embed="rId6">
            <a:extLst>
              <a:ext uri="{28A0092B-C50C-407E-A947-70E740481C1C}">
                <a14:useLocalDpi xmlns:a14="http://schemas.microsoft.com/office/drawing/2010/main" val="0"/>
              </a:ext>
            </a:extLst>
          </a:blip>
          <a:srcRect l="11070" r="15131" b="15086"/>
          <a:stretch/>
        </p:blipFill>
        <p:spPr>
          <a:xfrm>
            <a:off x="4314623" y="3130360"/>
            <a:ext cx="3630235" cy="4496386"/>
          </a:xfrm>
          <a:prstGeom prst="rect">
            <a:avLst/>
          </a:prstGeom>
          <a:noFill/>
          <a:ln w="19050">
            <a:solidFill>
              <a:schemeClr val="bg2"/>
            </a:solidFill>
          </a:ln>
          <a:effectLst>
            <a:outerShdw blurRad="50800" dist="127000" dir="2700000" algn="tl" rotWithShape="0">
              <a:prstClr val="black">
                <a:alpha val="40000"/>
              </a:prstClr>
            </a:outerShdw>
          </a:effectLst>
        </p:spPr>
      </p:pic>
      <p:pic>
        <p:nvPicPr>
          <p:cNvPr id="10" name="Picture 9">
            <a:extLst>
              <a:ext uri="{FF2B5EF4-FFF2-40B4-BE49-F238E27FC236}">
                <a16:creationId xmlns:a16="http://schemas.microsoft.com/office/drawing/2014/main" id="{209CBD3C-93DF-98D3-6EEB-D678EE18DF5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3905809" y="1303140"/>
            <a:ext cx="2984488" cy="1549884"/>
          </a:xfrm>
          <a:prstGeom prst="rect">
            <a:avLst/>
          </a:prstGeom>
        </p:spPr>
      </p:pic>
    </p:spTree>
    <p:extLst>
      <p:ext uri="{BB962C8B-B14F-4D97-AF65-F5344CB8AC3E}">
        <p14:creationId xmlns:p14="http://schemas.microsoft.com/office/powerpoint/2010/main" val="20391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67B5DF-E306-E5B7-565B-F4E2097E6051}"/>
              </a:ext>
            </a:extLst>
          </p:cNvPr>
          <p:cNvSpPr>
            <a:spLocks noGrp="1"/>
          </p:cNvSpPr>
          <p:nvPr>
            <p:ph type="title"/>
          </p:nvPr>
        </p:nvSpPr>
        <p:spPr/>
        <p:txBody>
          <a:bodyPr/>
          <a:lstStyle/>
          <a:p>
            <a:r>
              <a:rPr lang="en-US" dirty="0"/>
              <a:t>Banner</a:t>
            </a:r>
          </a:p>
        </p:txBody>
      </p:sp>
      <p:pic>
        <p:nvPicPr>
          <p:cNvPr id="9" name="Picture 8">
            <a:extLst>
              <a:ext uri="{FF2B5EF4-FFF2-40B4-BE49-F238E27FC236}">
                <a16:creationId xmlns:a16="http://schemas.microsoft.com/office/drawing/2014/main" id="{3BB10A24-53DF-6186-2392-60201B9C988B}"/>
              </a:ext>
            </a:extLst>
          </p:cNvPr>
          <p:cNvPicPr>
            <a:picLocks noChangeAspect="1"/>
          </p:cNvPicPr>
          <p:nvPr/>
        </p:nvPicPr>
        <p:blipFill>
          <a:blip r:embed="rId3"/>
          <a:stretch>
            <a:fillRect/>
          </a:stretch>
        </p:blipFill>
        <p:spPr>
          <a:xfrm>
            <a:off x="786321" y="6713241"/>
            <a:ext cx="4176213" cy="2825468"/>
          </a:xfrm>
          <a:prstGeom prst="rect">
            <a:avLst/>
          </a:prstGeom>
        </p:spPr>
      </p:pic>
      <p:pic>
        <p:nvPicPr>
          <p:cNvPr id="10" name="Picture 9">
            <a:extLst>
              <a:ext uri="{FF2B5EF4-FFF2-40B4-BE49-F238E27FC236}">
                <a16:creationId xmlns:a16="http://schemas.microsoft.com/office/drawing/2014/main" id="{A3C38AAE-E32E-C25B-B397-C343EF0632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4754" y="2674292"/>
            <a:ext cx="10438492" cy="3225439"/>
          </a:xfrm>
          <a:prstGeom prst="rect">
            <a:avLst/>
          </a:prstGeom>
          <a:noFill/>
          <a:ln w="19050">
            <a:solidFill>
              <a:schemeClr val="bg2"/>
            </a:solidFill>
          </a:ln>
          <a:effectLst>
            <a:outerShdw blurRad="50800" dist="127000" dir="2700000" algn="tl" rotWithShape="0">
              <a:prstClr val="black">
                <a:alpha val="40000"/>
              </a:prstClr>
            </a:outerShdw>
          </a:effectLst>
        </p:spPr>
      </p:pic>
      <p:sp>
        <p:nvSpPr>
          <p:cNvPr id="11" name="TextBox 10">
            <a:extLst>
              <a:ext uri="{FF2B5EF4-FFF2-40B4-BE49-F238E27FC236}">
                <a16:creationId xmlns:a16="http://schemas.microsoft.com/office/drawing/2014/main" id="{4ACF23D2-19DC-A177-4CD6-2974D9A328C8}"/>
              </a:ext>
            </a:extLst>
          </p:cNvPr>
          <p:cNvSpPr txBox="1"/>
          <p:nvPr/>
        </p:nvSpPr>
        <p:spPr>
          <a:xfrm>
            <a:off x="3010354" y="6255658"/>
            <a:ext cx="12703258" cy="507831"/>
          </a:xfrm>
          <a:prstGeom prst="rect">
            <a:avLst/>
          </a:prstGeom>
          <a:noFill/>
        </p:spPr>
        <p:txBody>
          <a:bodyPr wrap="square">
            <a:spAutoFit/>
          </a:bodyPr>
          <a:lstStyle/>
          <a:p>
            <a:r>
              <a:rPr lang="en-US" dirty="0"/>
              <a:t>The DAISY banner will be hung on your unit until the next celebration takes place</a:t>
            </a:r>
          </a:p>
        </p:txBody>
      </p:sp>
    </p:spTree>
    <p:extLst>
      <p:ext uri="{BB962C8B-B14F-4D97-AF65-F5344CB8AC3E}">
        <p14:creationId xmlns:p14="http://schemas.microsoft.com/office/powerpoint/2010/main" val="279926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3E7A-3AD5-92FE-C6A8-EA06775247ED}"/>
              </a:ext>
            </a:extLst>
          </p:cNvPr>
          <p:cNvSpPr>
            <a:spLocks noGrp="1"/>
          </p:cNvSpPr>
          <p:nvPr>
            <p:ph type="title"/>
          </p:nvPr>
        </p:nvSpPr>
        <p:spPr/>
        <p:txBody>
          <a:bodyPr/>
          <a:lstStyle/>
          <a:p>
            <a:r>
              <a:rPr lang="en-US" dirty="0"/>
              <a:t>Online spotlight</a:t>
            </a:r>
          </a:p>
        </p:txBody>
      </p:sp>
      <p:sp>
        <p:nvSpPr>
          <p:cNvPr id="4" name="Text Placeholder 3">
            <a:extLst>
              <a:ext uri="{FF2B5EF4-FFF2-40B4-BE49-F238E27FC236}">
                <a16:creationId xmlns:a16="http://schemas.microsoft.com/office/drawing/2014/main" id="{D4A476A8-C378-42D5-A294-9A2773A58A00}"/>
              </a:ext>
            </a:extLst>
          </p:cNvPr>
          <p:cNvSpPr>
            <a:spLocks noGrp="1"/>
          </p:cNvSpPr>
          <p:nvPr>
            <p:ph type="body" sz="half" idx="2"/>
          </p:nvPr>
        </p:nvSpPr>
        <p:spPr>
          <a:xfrm>
            <a:off x="1259682" y="3421226"/>
            <a:ext cx="6161891" cy="5708917"/>
          </a:xfrm>
        </p:spPr>
        <p:txBody>
          <a:bodyPr/>
          <a:lstStyle/>
          <a:p>
            <a:pPr>
              <a:spcAft>
                <a:spcPts val="1800"/>
              </a:spcAft>
            </a:pPr>
            <a:r>
              <a:rPr lang="en-US" dirty="0"/>
              <a:t>You will be registered with The DAISY Foundation on their website. A special page will be created for you to share with your friends and family.</a:t>
            </a:r>
          </a:p>
          <a:p>
            <a:r>
              <a:rPr lang="en-US" dirty="0"/>
              <a:t>A list of your additional benefits can be found in your gift bag, or online at DAISYfoundation.org </a:t>
            </a:r>
          </a:p>
          <a:p>
            <a:endParaRPr lang="en-US" dirty="0"/>
          </a:p>
        </p:txBody>
      </p:sp>
      <p:pic>
        <p:nvPicPr>
          <p:cNvPr id="6" name="Picture 5">
            <a:extLst>
              <a:ext uri="{FF2B5EF4-FFF2-40B4-BE49-F238E27FC236}">
                <a16:creationId xmlns:a16="http://schemas.microsoft.com/office/drawing/2014/main" id="{9D7A4EB1-2018-36BF-CBAB-EEDBB7F879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57304" y="2289041"/>
            <a:ext cx="6161891" cy="5708917"/>
          </a:xfrm>
          <a:prstGeom prst="rect">
            <a:avLst/>
          </a:prstGeom>
          <a:noFill/>
          <a:ln w="19050">
            <a:solidFill>
              <a:schemeClr val="bg2"/>
            </a:solidFill>
          </a:ln>
          <a:effectLst>
            <a:outerShdw blurRad="50800" dist="127000" dir="2700000" algn="tl" rotWithShape="0">
              <a:prstClr val="black">
                <a:alpha val="40000"/>
              </a:prstClr>
            </a:outerShdw>
          </a:effectLst>
        </p:spPr>
      </p:pic>
      <p:pic>
        <p:nvPicPr>
          <p:cNvPr id="7" name="Picture 6">
            <a:extLst>
              <a:ext uri="{FF2B5EF4-FFF2-40B4-BE49-F238E27FC236}">
                <a16:creationId xmlns:a16="http://schemas.microsoft.com/office/drawing/2014/main" id="{74275983-976A-7AFF-0094-B040C7739C59}"/>
              </a:ext>
            </a:extLst>
          </p:cNvPr>
          <p:cNvPicPr>
            <a:picLocks noChangeAspect="1"/>
          </p:cNvPicPr>
          <p:nvPr/>
        </p:nvPicPr>
        <p:blipFill>
          <a:blip r:embed="rId4"/>
          <a:stretch>
            <a:fillRect/>
          </a:stretch>
        </p:blipFill>
        <p:spPr>
          <a:xfrm>
            <a:off x="786321" y="6713241"/>
            <a:ext cx="4176213" cy="2825468"/>
          </a:xfrm>
          <a:prstGeom prst="rect">
            <a:avLst/>
          </a:prstGeom>
        </p:spPr>
      </p:pic>
    </p:spTree>
    <p:extLst>
      <p:ext uri="{BB962C8B-B14F-4D97-AF65-F5344CB8AC3E}">
        <p14:creationId xmlns:p14="http://schemas.microsoft.com/office/powerpoint/2010/main" val="2719351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C7F2-BEDB-0BD5-0FBA-2FA505D89EC3}"/>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9CC30D53-BB67-8FA8-9895-BC3C396FEE6E}"/>
              </a:ext>
            </a:extLst>
          </p:cNvPr>
          <p:cNvSpPr>
            <a:spLocks noGrp="1"/>
          </p:cNvSpPr>
          <p:nvPr>
            <p:ph idx="1"/>
          </p:nvPr>
        </p:nvSpPr>
        <p:spPr/>
        <p:txBody>
          <a:bodyPr/>
          <a:lstStyle/>
          <a:p>
            <a:r>
              <a:rPr lang="en-US" dirty="0"/>
              <a:t>Thank you to all our patients and staff who have taken the time to nominate a nurse for their compassionate and extraordinary care that they deliver. This award does not happen unless people take the time to submit a nomination story, and it means a great deal that you care enough to do so. </a:t>
            </a:r>
          </a:p>
          <a:p>
            <a:endParaRPr lang="en-US" sz="1200" dirty="0"/>
          </a:p>
          <a:p>
            <a:r>
              <a:rPr lang="en-US" dirty="0"/>
              <a:t>Our next ceremony will </a:t>
            </a:r>
            <a:r>
              <a:rPr lang="en-US"/>
              <a:t>be in </a:t>
            </a:r>
            <a:r>
              <a:rPr lang="en-US" dirty="0"/>
              <a:t>July.</a:t>
            </a:r>
          </a:p>
        </p:txBody>
      </p:sp>
      <p:pic>
        <p:nvPicPr>
          <p:cNvPr id="4" name="Picture 3">
            <a:extLst>
              <a:ext uri="{FF2B5EF4-FFF2-40B4-BE49-F238E27FC236}">
                <a16:creationId xmlns:a16="http://schemas.microsoft.com/office/drawing/2014/main" id="{0D7A225F-5B84-D137-B4DA-815390EC30D3}"/>
              </a:ext>
            </a:extLst>
          </p:cNvPr>
          <p:cNvPicPr>
            <a:picLocks noChangeAspect="1"/>
          </p:cNvPicPr>
          <p:nvPr/>
        </p:nvPicPr>
        <p:blipFill>
          <a:blip r:embed="rId3"/>
          <a:stretch>
            <a:fillRect/>
          </a:stretch>
        </p:blipFill>
        <p:spPr>
          <a:xfrm flipH="1">
            <a:off x="12803489" y="6332561"/>
            <a:ext cx="4706587" cy="3184300"/>
          </a:xfrm>
          <a:prstGeom prst="rect">
            <a:avLst/>
          </a:prstGeom>
        </p:spPr>
      </p:pic>
    </p:spTree>
    <p:extLst>
      <p:ext uri="{BB962C8B-B14F-4D97-AF65-F5344CB8AC3E}">
        <p14:creationId xmlns:p14="http://schemas.microsoft.com/office/powerpoint/2010/main" val="3628813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6742-CB59-4427-9C1F-3F53D0625F69}"/>
              </a:ext>
            </a:extLst>
          </p:cNvPr>
          <p:cNvSpPr>
            <a:spLocks noGrp="1"/>
          </p:cNvSpPr>
          <p:nvPr>
            <p:ph type="ctrTitle"/>
          </p:nvPr>
        </p:nvSpPr>
        <p:spPr/>
        <p:txBody>
          <a:bodyPr/>
          <a:lstStyle/>
          <a:p>
            <a:r>
              <a:rPr lang="en-US" dirty="0"/>
              <a:t>Conclusion</a:t>
            </a:r>
          </a:p>
        </p:txBody>
      </p:sp>
      <p:sp>
        <p:nvSpPr>
          <p:cNvPr id="3" name="Subtitle 2">
            <a:extLst>
              <a:ext uri="{FF2B5EF4-FFF2-40B4-BE49-F238E27FC236}">
                <a16:creationId xmlns:a16="http://schemas.microsoft.com/office/drawing/2014/main" id="{585174CD-AD7B-44A7-B448-FC71FC455FBE}"/>
              </a:ext>
            </a:extLst>
          </p:cNvPr>
          <p:cNvSpPr>
            <a:spLocks noGrp="1"/>
          </p:cNvSpPr>
          <p:nvPr>
            <p:ph type="subTitle" idx="1"/>
          </p:nvPr>
        </p:nvSpPr>
        <p:spPr/>
        <p:txBody>
          <a:bodyPr>
            <a:normAutofit/>
          </a:bodyPr>
          <a:lstStyle/>
          <a:p>
            <a:pPr>
              <a:spcAft>
                <a:spcPts val="2400"/>
              </a:spcAft>
            </a:pPr>
            <a:r>
              <a:rPr lang="en-US" sz="3200" dirty="0"/>
              <a:t>Thank you to all nurses on the Rogers team for choosing nursing as a career. Thank you for the skill, care and compassion you give to your patients every day.</a:t>
            </a:r>
          </a:p>
          <a:p>
            <a:pPr>
              <a:spcAft>
                <a:spcPts val="2400"/>
              </a:spcAft>
            </a:pPr>
            <a:r>
              <a:rPr lang="en-US" sz="3200" dirty="0"/>
              <a:t>Thank you for helping to make a difference in one of our patient’s or residents' lives.  </a:t>
            </a:r>
          </a:p>
          <a:p>
            <a:endParaRPr lang="en-US" sz="3200" dirty="0"/>
          </a:p>
          <a:p>
            <a:endParaRPr lang="en-US" sz="3200" dirty="0"/>
          </a:p>
        </p:txBody>
      </p:sp>
      <p:pic>
        <p:nvPicPr>
          <p:cNvPr id="4" name="Picture 3">
            <a:extLst>
              <a:ext uri="{FF2B5EF4-FFF2-40B4-BE49-F238E27FC236}">
                <a16:creationId xmlns:a16="http://schemas.microsoft.com/office/drawing/2014/main" id="{99A8BD57-FA0C-CA74-E635-9DFABD378F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638523" y="5002823"/>
            <a:ext cx="2984488" cy="1549884"/>
          </a:xfrm>
          <a:prstGeom prst="rect">
            <a:avLst/>
          </a:prstGeom>
        </p:spPr>
      </p:pic>
    </p:spTree>
    <p:extLst>
      <p:ext uri="{BB962C8B-B14F-4D97-AF65-F5344CB8AC3E}">
        <p14:creationId xmlns:p14="http://schemas.microsoft.com/office/powerpoint/2010/main" val="1745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FFB0A-36A4-493E-5903-727B20177B99}"/>
              </a:ext>
            </a:extLst>
          </p:cNvPr>
          <p:cNvSpPr>
            <a:spLocks noGrp="1"/>
          </p:cNvSpPr>
          <p:nvPr>
            <p:ph type="title"/>
          </p:nvPr>
        </p:nvSpPr>
        <p:spPr/>
        <p:txBody>
          <a:bodyPr/>
          <a:lstStyle/>
          <a:p>
            <a:r>
              <a:rPr lang="en-US" dirty="0"/>
              <a:t>What is the Daisy Award? </a:t>
            </a:r>
          </a:p>
        </p:txBody>
      </p:sp>
      <p:sp>
        <p:nvSpPr>
          <p:cNvPr id="3" name="Content Placeholder 2">
            <a:extLst>
              <a:ext uri="{FF2B5EF4-FFF2-40B4-BE49-F238E27FC236}">
                <a16:creationId xmlns:a16="http://schemas.microsoft.com/office/drawing/2014/main" id="{F2B0D1E4-566E-1CD4-4E16-DA5643185CE7}"/>
              </a:ext>
            </a:extLst>
          </p:cNvPr>
          <p:cNvSpPr>
            <a:spLocks noGrp="1"/>
          </p:cNvSpPr>
          <p:nvPr>
            <p:ph idx="1"/>
          </p:nvPr>
        </p:nvSpPr>
        <p:spPr/>
        <p:txBody>
          <a:bodyPr>
            <a:normAutofit fontScale="92500" lnSpcReduction="10000"/>
          </a:bodyPr>
          <a:lstStyle/>
          <a:p>
            <a:r>
              <a:rPr lang="en-US" dirty="0"/>
              <a:t>The Daisy Award created in honor of Patrick Barnes allows patients and patients’ families to recognize extraordinary nurses and the contributions that they make every day. </a:t>
            </a:r>
          </a:p>
          <a:p>
            <a:endParaRPr lang="en-US" dirty="0"/>
          </a:p>
          <a:p>
            <a:r>
              <a:rPr lang="en-US" dirty="0"/>
              <a:t>A few days after Patrick Barnes death, his wife came up with the acronym, DAISY, standing for </a:t>
            </a:r>
            <a:r>
              <a:rPr lang="en-US" b="1" dirty="0"/>
              <a:t>Disease Attacking the Immune System. </a:t>
            </a:r>
            <a:r>
              <a:rPr lang="en-US" dirty="0"/>
              <a:t>His family established the award nationally for Extraordinary Nurses to be recognized. </a:t>
            </a:r>
          </a:p>
          <a:p>
            <a:endParaRPr lang="en-US" dirty="0"/>
          </a:p>
          <a:p>
            <a:r>
              <a:rPr lang="en-US" dirty="0"/>
              <a:t>Individuals who have been chosen as a result of their exceptional care, compassion, and dedication to their patients and their profession.</a:t>
            </a:r>
          </a:p>
          <a:p>
            <a:r>
              <a:rPr lang="en-US" dirty="0"/>
              <a:t> </a:t>
            </a:r>
          </a:p>
          <a:p>
            <a:endParaRPr lang="en-US" dirty="0"/>
          </a:p>
        </p:txBody>
      </p:sp>
    </p:spTree>
    <p:extLst>
      <p:ext uri="{BB962C8B-B14F-4D97-AF65-F5344CB8AC3E}">
        <p14:creationId xmlns:p14="http://schemas.microsoft.com/office/powerpoint/2010/main" val="403849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E717-D0E2-1019-AD34-F740EA20C15C}"/>
              </a:ext>
            </a:extLst>
          </p:cNvPr>
          <p:cNvSpPr>
            <a:spLocks noGrp="1"/>
          </p:cNvSpPr>
          <p:nvPr>
            <p:ph type="title"/>
          </p:nvPr>
        </p:nvSpPr>
        <p:spPr>
          <a:xfrm>
            <a:off x="1257300" y="1523090"/>
            <a:ext cx="15773400" cy="1136960"/>
          </a:xfrm>
        </p:spPr>
        <p:txBody>
          <a:bodyPr/>
          <a:lstStyle/>
          <a:p>
            <a:r>
              <a:rPr lang="en-US" dirty="0"/>
              <a:t>Congratulations to our 24 nominees</a:t>
            </a:r>
          </a:p>
        </p:txBody>
      </p:sp>
      <p:sp>
        <p:nvSpPr>
          <p:cNvPr id="3" name="Content Placeholder 2">
            <a:extLst>
              <a:ext uri="{FF2B5EF4-FFF2-40B4-BE49-F238E27FC236}">
                <a16:creationId xmlns:a16="http://schemas.microsoft.com/office/drawing/2014/main" id="{95CE3095-6A68-41CF-6579-DC7BD835A67E}"/>
              </a:ext>
            </a:extLst>
          </p:cNvPr>
          <p:cNvSpPr>
            <a:spLocks noGrp="1"/>
          </p:cNvSpPr>
          <p:nvPr>
            <p:ph sz="half" idx="1"/>
          </p:nvPr>
        </p:nvSpPr>
        <p:spPr>
          <a:xfrm>
            <a:off x="1257300" y="3131126"/>
            <a:ext cx="7772400" cy="6825673"/>
          </a:xfrm>
        </p:spPr>
        <p:txBody>
          <a:bodyPr vert="horz" lIns="91440" tIns="45720" rIns="91440" bIns="45720" rtlCol="0" anchor="t">
            <a:normAutofit fontScale="85000" lnSpcReduction="20000"/>
          </a:bodyPr>
          <a:lstStyle/>
          <a:p>
            <a:pPr marL="0" indent="0">
              <a:buNone/>
            </a:pPr>
            <a:r>
              <a:rPr lang="en-US" sz="2800" b="1" dirty="0"/>
              <a:t>PHP/IOP</a:t>
            </a:r>
          </a:p>
          <a:p>
            <a:pPr marL="0" indent="0">
              <a:buNone/>
            </a:pPr>
            <a:r>
              <a:rPr lang="en-US" sz="2800" dirty="0"/>
              <a:t>Jennifer Allen –Tampa </a:t>
            </a:r>
          </a:p>
          <a:p>
            <a:pPr marL="0" indent="0">
              <a:buNone/>
            </a:pPr>
            <a:r>
              <a:rPr lang="en-US" sz="2800" dirty="0">
                <a:cs typeface="Arial"/>
              </a:rPr>
              <a:t>Shannon Basile-Brown Deer </a:t>
            </a:r>
          </a:p>
          <a:p>
            <a:pPr marL="0" indent="0">
              <a:buNone/>
            </a:pPr>
            <a:r>
              <a:rPr lang="en-US" sz="2800" dirty="0">
                <a:cs typeface="Arial"/>
              </a:rPr>
              <a:t>Eva Bear- San Francisco</a:t>
            </a:r>
            <a:endParaRPr lang="en-US" sz="2800" dirty="0"/>
          </a:p>
          <a:p>
            <a:pPr marL="0" indent="0">
              <a:buNone/>
            </a:pPr>
            <a:r>
              <a:rPr lang="en-US" sz="2800" dirty="0">
                <a:cs typeface="Arial"/>
              </a:rPr>
              <a:t>Tanner Carter-Atlanta</a:t>
            </a:r>
          </a:p>
          <a:p>
            <a:pPr marL="0" indent="0">
              <a:buNone/>
            </a:pPr>
            <a:r>
              <a:rPr lang="en-US" sz="2800" dirty="0">
                <a:cs typeface="Arial"/>
              </a:rPr>
              <a:t>Jessica DiGregorio-Appleton</a:t>
            </a:r>
          </a:p>
          <a:p>
            <a:pPr marL="0" indent="0">
              <a:buNone/>
            </a:pPr>
            <a:r>
              <a:rPr lang="en-US" sz="2800" dirty="0">
                <a:cs typeface="Arial"/>
              </a:rPr>
              <a:t>Sommer Lovett-Hinsdale</a:t>
            </a:r>
          </a:p>
          <a:p>
            <a:pPr marL="0" indent="0">
              <a:buNone/>
            </a:pPr>
            <a:r>
              <a:rPr lang="en-US" sz="2800" dirty="0">
                <a:cs typeface="Arial"/>
              </a:rPr>
              <a:t>Erika Miller-Seattle</a:t>
            </a:r>
          </a:p>
          <a:p>
            <a:pPr marL="0" indent="0">
              <a:buNone/>
            </a:pPr>
            <a:r>
              <a:rPr lang="en-US" sz="2800" dirty="0">
                <a:cs typeface="Arial"/>
              </a:rPr>
              <a:t>Sherry Schultz-Philadelphia</a:t>
            </a:r>
          </a:p>
          <a:p>
            <a:pPr marL="0" indent="0">
              <a:buNone/>
            </a:pPr>
            <a:r>
              <a:rPr lang="en-US" sz="2800" dirty="0">
                <a:cs typeface="Arial"/>
              </a:rPr>
              <a:t>Jayme Servia-Brown Deer</a:t>
            </a:r>
          </a:p>
          <a:p>
            <a:pPr marL="0" indent="0">
              <a:buNone/>
            </a:pPr>
            <a:r>
              <a:rPr lang="en-US" sz="2800" dirty="0">
                <a:cs typeface="Arial"/>
              </a:rPr>
              <a:t>Jan Smith-West Allis</a:t>
            </a:r>
          </a:p>
          <a:p>
            <a:pPr marL="0" indent="0">
              <a:buNone/>
            </a:pPr>
            <a:r>
              <a:rPr lang="en-US" sz="2800" dirty="0">
                <a:cs typeface="Arial"/>
              </a:rPr>
              <a:t>Mary Wolf-Appleton</a:t>
            </a:r>
          </a:p>
          <a:p>
            <a:pPr marL="0" indent="0">
              <a:buNone/>
            </a:pPr>
            <a:r>
              <a:rPr lang="en-US" sz="2800" dirty="0"/>
              <a:t>Residential</a:t>
            </a:r>
            <a:endParaRPr lang="en-US" sz="2800" dirty="0">
              <a:cs typeface="Arial"/>
            </a:endParaRPr>
          </a:p>
          <a:p>
            <a:pPr marL="0" indent="0">
              <a:buNone/>
            </a:pPr>
            <a:r>
              <a:rPr lang="en-US" sz="2800" dirty="0">
                <a:cs typeface="Arial"/>
              </a:rPr>
              <a:t>Morgan Luedtke-Oconomowoc</a:t>
            </a:r>
          </a:p>
          <a:p>
            <a:pPr marL="0" indent="0">
              <a:buNone/>
            </a:pPr>
            <a:endParaRPr lang="en-US" sz="2000" b="1" dirty="0"/>
          </a:p>
          <a:p>
            <a:pPr marL="0" indent="0">
              <a:buNone/>
            </a:pPr>
            <a:endParaRPr lang="en-US" sz="2000" b="1" dirty="0"/>
          </a:p>
          <a:p>
            <a:pPr marL="0" indent="0">
              <a:buNone/>
            </a:pPr>
            <a:endParaRPr lang="en-US" sz="2000" b="1" dirty="0"/>
          </a:p>
        </p:txBody>
      </p:sp>
      <p:sp>
        <p:nvSpPr>
          <p:cNvPr id="4" name="Content Placeholder 3">
            <a:extLst>
              <a:ext uri="{FF2B5EF4-FFF2-40B4-BE49-F238E27FC236}">
                <a16:creationId xmlns:a16="http://schemas.microsoft.com/office/drawing/2014/main" id="{0814AF6A-1CCF-83BA-448F-820161EF3A8D}"/>
              </a:ext>
            </a:extLst>
          </p:cNvPr>
          <p:cNvSpPr>
            <a:spLocks noGrp="1"/>
          </p:cNvSpPr>
          <p:nvPr>
            <p:ph sz="half" idx="2"/>
          </p:nvPr>
        </p:nvSpPr>
        <p:spPr>
          <a:xfrm>
            <a:off x="9847235" y="2805662"/>
            <a:ext cx="7772400" cy="6825673"/>
          </a:xfrm>
        </p:spPr>
        <p:txBody>
          <a:bodyPr vert="horz" lIns="91440" tIns="45720" rIns="91440" bIns="45720" rtlCol="0" anchor="t">
            <a:normAutofit fontScale="85000" lnSpcReduction="20000"/>
          </a:bodyPr>
          <a:lstStyle/>
          <a:p>
            <a:pPr marL="0" indent="0">
              <a:buNone/>
            </a:pPr>
            <a:r>
              <a:rPr lang="en-US" sz="2800" b="1" dirty="0"/>
              <a:t>INPATIENT			</a:t>
            </a:r>
          </a:p>
          <a:p>
            <a:pPr marL="0" indent="0">
              <a:buNone/>
            </a:pPr>
            <a:r>
              <a:rPr lang="en-US" sz="2800" dirty="0" err="1">
                <a:cs typeface="Arial"/>
              </a:rPr>
              <a:t>Funbi</a:t>
            </a:r>
            <a:r>
              <a:rPr lang="en-US" sz="2800" dirty="0">
                <a:cs typeface="Arial"/>
              </a:rPr>
              <a:t> Afolayan-Oconomowoc</a:t>
            </a:r>
          </a:p>
          <a:p>
            <a:pPr marL="0" indent="0">
              <a:buNone/>
            </a:pPr>
            <a:r>
              <a:rPr lang="en-US" sz="2800" dirty="0"/>
              <a:t>Linda Fraizer-West Allis</a:t>
            </a:r>
            <a:endParaRPr lang="en-US" sz="2800" dirty="0">
              <a:cs typeface="Arial"/>
            </a:endParaRPr>
          </a:p>
          <a:p>
            <a:pPr marL="0" indent="0">
              <a:buNone/>
            </a:pPr>
            <a:r>
              <a:rPr lang="en-US" sz="2800" dirty="0"/>
              <a:t>Jennifer Gonzalez-Oconomowoc</a:t>
            </a:r>
            <a:endParaRPr lang="en-US" sz="2800" dirty="0">
              <a:cs typeface="Arial"/>
            </a:endParaRPr>
          </a:p>
          <a:p>
            <a:pPr marL="0" indent="0">
              <a:buNone/>
            </a:pPr>
            <a:r>
              <a:rPr lang="en-US" sz="2800" dirty="0"/>
              <a:t>Lynn </a:t>
            </a:r>
            <a:r>
              <a:rPr lang="en-US" sz="2800" dirty="0" err="1"/>
              <a:t>Grzona</a:t>
            </a:r>
            <a:r>
              <a:rPr lang="en-US" sz="2800" dirty="0"/>
              <a:t>- West Allis</a:t>
            </a:r>
            <a:endParaRPr lang="en-US" sz="2800" dirty="0">
              <a:cs typeface="Arial"/>
            </a:endParaRPr>
          </a:p>
          <a:p>
            <a:pPr marL="0" indent="0">
              <a:buNone/>
            </a:pPr>
            <a:r>
              <a:rPr lang="en-US" sz="2800" dirty="0">
                <a:cs typeface="Arial"/>
              </a:rPr>
              <a:t>Shelli </a:t>
            </a:r>
            <a:r>
              <a:rPr lang="en-US" sz="2800" dirty="0" err="1">
                <a:cs typeface="Arial"/>
              </a:rPr>
              <a:t>Hoffstrom</a:t>
            </a:r>
            <a:r>
              <a:rPr lang="en-US" sz="2800" dirty="0">
                <a:cs typeface="Arial"/>
              </a:rPr>
              <a:t>-Oconomowoc</a:t>
            </a:r>
            <a:endParaRPr lang="en-US" sz="2800" dirty="0"/>
          </a:p>
          <a:p>
            <a:pPr marL="0" indent="0">
              <a:buNone/>
            </a:pPr>
            <a:r>
              <a:rPr lang="en-US" sz="2800" dirty="0">
                <a:cs typeface="Arial"/>
              </a:rPr>
              <a:t>Cortney Kaan-Oconomowoc</a:t>
            </a:r>
          </a:p>
          <a:p>
            <a:pPr marL="0" indent="0">
              <a:buNone/>
            </a:pPr>
            <a:r>
              <a:rPr lang="en-US" sz="2800" dirty="0" err="1"/>
              <a:t>Barbarah</a:t>
            </a:r>
            <a:r>
              <a:rPr lang="en-US" sz="2800" dirty="0"/>
              <a:t> </a:t>
            </a:r>
            <a:r>
              <a:rPr lang="en-US" sz="2800" dirty="0" err="1"/>
              <a:t>Kibrige</a:t>
            </a:r>
            <a:r>
              <a:rPr lang="en-US" sz="2800" dirty="0"/>
              <a:t>-Brown Deer</a:t>
            </a:r>
          </a:p>
          <a:p>
            <a:pPr marL="0" indent="0">
              <a:buNone/>
            </a:pPr>
            <a:r>
              <a:rPr lang="en-US" sz="2800" dirty="0">
                <a:cs typeface="Arial"/>
              </a:rPr>
              <a:t>Emily Klemm-Jacoby-Brown Deer </a:t>
            </a:r>
          </a:p>
          <a:p>
            <a:pPr marL="0" indent="0">
              <a:buNone/>
            </a:pPr>
            <a:r>
              <a:rPr lang="en-US" sz="2800" dirty="0">
                <a:cs typeface="Arial"/>
              </a:rPr>
              <a:t>Marin Koch-Oconomowoc</a:t>
            </a:r>
          </a:p>
          <a:p>
            <a:pPr marL="0" indent="0">
              <a:buNone/>
            </a:pPr>
            <a:r>
              <a:rPr lang="en-US" sz="2800" dirty="0"/>
              <a:t>Kelsey Minton- Brown Deer</a:t>
            </a:r>
            <a:endParaRPr lang="en-US" sz="2800" dirty="0">
              <a:cs typeface="Arial"/>
            </a:endParaRPr>
          </a:p>
          <a:p>
            <a:pPr marL="0" indent="0">
              <a:buNone/>
            </a:pPr>
            <a:r>
              <a:rPr lang="en-US" sz="2800" dirty="0">
                <a:cs typeface="Arial"/>
              </a:rPr>
              <a:t>Maria </a:t>
            </a:r>
            <a:r>
              <a:rPr lang="en-US" sz="2800" dirty="0" err="1">
                <a:cs typeface="Arial"/>
              </a:rPr>
              <a:t>Rosefelt</a:t>
            </a:r>
            <a:r>
              <a:rPr lang="en-US" sz="2800" dirty="0">
                <a:cs typeface="Arial"/>
              </a:rPr>
              <a:t>-West Allis</a:t>
            </a:r>
          </a:p>
          <a:p>
            <a:pPr marL="0" indent="0">
              <a:buNone/>
            </a:pPr>
            <a:endParaRPr lang="en-US" sz="2800" dirty="0">
              <a:cs typeface="Arial"/>
            </a:endParaRPr>
          </a:p>
          <a:p>
            <a:pPr marL="0" indent="0">
              <a:buNone/>
            </a:pPr>
            <a:r>
              <a:rPr lang="en-US" sz="2800" b="1" dirty="0"/>
              <a:t>ADMITTING  </a:t>
            </a:r>
            <a:endParaRPr lang="en-US" sz="2800" b="1" dirty="0">
              <a:cs typeface="Arial"/>
            </a:endParaRPr>
          </a:p>
          <a:p>
            <a:pPr marL="0" indent="0">
              <a:buNone/>
            </a:pPr>
            <a:r>
              <a:rPr lang="en-US" sz="2800" dirty="0">
                <a:cs typeface="Arial"/>
              </a:rPr>
              <a:t>Jill Beaty</a:t>
            </a:r>
          </a:p>
          <a:p>
            <a:pPr marL="0" indent="0">
              <a:buNone/>
            </a:pPr>
            <a:endParaRPr lang="en-US" sz="2000" b="1" dirty="0"/>
          </a:p>
          <a:p>
            <a:pPr marL="0" indent="0">
              <a:buNone/>
            </a:pPr>
            <a:endParaRPr lang="en-US" sz="2000" b="1" dirty="0"/>
          </a:p>
        </p:txBody>
      </p:sp>
    </p:spTree>
    <p:extLst>
      <p:ext uri="{BB962C8B-B14F-4D97-AF65-F5344CB8AC3E}">
        <p14:creationId xmlns:p14="http://schemas.microsoft.com/office/powerpoint/2010/main" val="177564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C2AC-36A1-7965-36F9-F4677B199777}"/>
              </a:ext>
            </a:extLst>
          </p:cNvPr>
          <p:cNvSpPr>
            <a:spLocks noGrp="1"/>
          </p:cNvSpPr>
          <p:nvPr>
            <p:ph type="title"/>
          </p:nvPr>
        </p:nvSpPr>
        <p:spPr/>
        <p:txBody>
          <a:bodyPr/>
          <a:lstStyle/>
          <a:p>
            <a:r>
              <a:rPr lang="en-US" dirty="0"/>
              <a:t>Committee Review Process	</a:t>
            </a:r>
          </a:p>
        </p:txBody>
      </p:sp>
      <p:sp>
        <p:nvSpPr>
          <p:cNvPr id="3" name="Content Placeholder 2">
            <a:extLst>
              <a:ext uri="{FF2B5EF4-FFF2-40B4-BE49-F238E27FC236}">
                <a16:creationId xmlns:a16="http://schemas.microsoft.com/office/drawing/2014/main" id="{7AF7DEFB-DDE5-77D9-2947-C94850B8BE23}"/>
              </a:ext>
            </a:extLst>
          </p:cNvPr>
          <p:cNvSpPr>
            <a:spLocks noGrp="1"/>
          </p:cNvSpPr>
          <p:nvPr>
            <p:ph idx="1"/>
          </p:nvPr>
        </p:nvSpPr>
        <p:spPr/>
        <p:txBody>
          <a:bodyPr/>
          <a:lstStyle/>
          <a:p>
            <a:r>
              <a:rPr lang="en-US" dirty="0"/>
              <a:t>Rogers internal committee consists of 17 members all from </a:t>
            </a:r>
            <a:r>
              <a:rPr lang="en-US"/>
              <a:t>various disciplines. </a:t>
            </a:r>
            <a:endParaRPr lang="en-US" dirty="0"/>
          </a:p>
          <a:p>
            <a:r>
              <a:rPr lang="en-US" dirty="0"/>
              <a:t>Voting Process:</a:t>
            </a:r>
          </a:p>
          <a:p>
            <a:pPr marL="571500" indent="-571500">
              <a:buFont typeface="Wingdings" panose="05000000000000000000" pitchFamily="2" charset="2"/>
              <a:buChar char="§"/>
            </a:pPr>
            <a:r>
              <a:rPr lang="en-US" dirty="0"/>
              <a:t>Information related to employee name, location and programs are removed from the nomination.</a:t>
            </a:r>
          </a:p>
          <a:p>
            <a:pPr marL="571500" indent="-571500">
              <a:buFont typeface="Wingdings" panose="05000000000000000000" pitchFamily="2" charset="2"/>
              <a:buChar char="§"/>
            </a:pPr>
            <a:r>
              <a:rPr lang="en-US" dirty="0"/>
              <a:t>The team is asked to vote for their top 5</a:t>
            </a:r>
          </a:p>
          <a:p>
            <a:pPr marL="571500" indent="-571500">
              <a:buFont typeface="Wingdings" panose="05000000000000000000" pitchFamily="2" charset="2"/>
              <a:buChar char="§"/>
            </a:pPr>
            <a:r>
              <a:rPr lang="en-US" dirty="0"/>
              <a:t>Re-vote as needed to narrow down the top three.</a:t>
            </a:r>
          </a:p>
          <a:p>
            <a:endParaRPr lang="en-US" dirty="0"/>
          </a:p>
        </p:txBody>
      </p:sp>
    </p:spTree>
    <p:extLst>
      <p:ext uri="{BB962C8B-B14F-4D97-AF65-F5344CB8AC3E}">
        <p14:creationId xmlns:p14="http://schemas.microsoft.com/office/powerpoint/2010/main" val="315823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11B9-BFF8-4131-8521-3C495F27214E}"/>
              </a:ext>
            </a:extLst>
          </p:cNvPr>
          <p:cNvSpPr>
            <a:spLocks noGrp="1"/>
          </p:cNvSpPr>
          <p:nvPr>
            <p:ph type="title"/>
          </p:nvPr>
        </p:nvSpPr>
        <p:spPr/>
        <p:txBody>
          <a:bodyPr>
            <a:normAutofit fontScale="90000"/>
          </a:bodyPr>
          <a:lstStyle/>
          <a:p>
            <a:r>
              <a:rPr lang="en-US" dirty="0"/>
              <a:t>Nomination story (3</a:t>
            </a:r>
            <a:r>
              <a:rPr lang="en-US" baseline="30000" dirty="0"/>
              <a:t>rd</a:t>
            </a:r>
            <a:r>
              <a:rPr lang="en-US" dirty="0"/>
              <a:t> Place)</a:t>
            </a:r>
            <a:br>
              <a:rPr lang="en-US" dirty="0"/>
            </a:br>
            <a:r>
              <a:rPr lang="en-US" dirty="0"/>
              <a:t>Shelli Hoffstrom-Nominated by a patient </a:t>
            </a:r>
          </a:p>
        </p:txBody>
      </p:sp>
      <p:sp>
        <p:nvSpPr>
          <p:cNvPr id="3" name="Content Placeholder 2">
            <a:extLst>
              <a:ext uri="{FF2B5EF4-FFF2-40B4-BE49-F238E27FC236}">
                <a16:creationId xmlns:a16="http://schemas.microsoft.com/office/drawing/2014/main" id="{B5D08CBB-D5B7-415B-948F-50F924F53D89}"/>
              </a:ext>
            </a:extLst>
          </p:cNvPr>
          <p:cNvSpPr>
            <a:spLocks noGrp="1"/>
          </p:cNvSpPr>
          <p:nvPr>
            <p:ph idx="1"/>
          </p:nvPr>
        </p:nvSpPr>
        <p:spPr>
          <a:xfrm>
            <a:off x="2216726" y="2738438"/>
            <a:ext cx="15060074" cy="6825692"/>
          </a:xfrm>
        </p:spPr>
        <p:txBody>
          <a:bodyPr vert="horz" lIns="91440" tIns="45720" rIns="91440" bIns="45720" rtlCol="0" anchor="t">
            <a:normAutofit/>
          </a:bodyPr>
          <a:lstStyle/>
          <a:p>
            <a:r>
              <a:rPr lang="en-US" sz="2800" dirty="0">
                <a:effectLst/>
                <a:latin typeface="Calibri"/>
                <a:ea typeface="Times New Roman" panose="02020603050405020304" pitchFamily="18" charset="0"/>
                <a:cs typeface="Calibri"/>
              </a:rPr>
              <a:t>“No matter how </a:t>
            </a:r>
            <a:r>
              <a:rPr lang="en-US" sz="2800" dirty="0">
                <a:latin typeface="Calibri"/>
                <a:ea typeface="Times New Roman" panose="02020603050405020304" pitchFamily="18" charset="0"/>
                <a:cs typeface="Calibri"/>
              </a:rPr>
              <a:t>busy </a:t>
            </a:r>
            <a:r>
              <a:rPr lang="en-US" sz="2800" dirty="0">
                <a:effectLst/>
                <a:latin typeface="Calibri"/>
                <a:ea typeface="Times New Roman" panose="02020603050405020304" pitchFamily="18" charset="0"/>
                <a:cs typeface="Calibri"/>
              </a:rPr>
              <a:t>Shelli is in the moment, if you’re in crisis, need someone to talk to, or just need a warm smile, Shelli is there. Eating disorder treatment is never easy but having supportive staff like Shelli by your side helps soften the experience. </a:t>
            </a:r>
            <a:r>
              <a:rPr lang="en-US" sz="2800" dirty="0">
                <a:latin typeface="Calibri"/>
                <a:cs typeface="Calibri"/>
              </a:rPr>
              <a:t>Shelli was there with her kindness and her equally as needed "tough love.“ I struggled a lot during my stay at Rogers, but Shelli was always willing to talk to me, make sure my restrictions were in place for my safety, and kept a watchful eye to make sure I was okay. Shelli’s tough love in the moment was sometimes unwanted but looking back I know that it was in my best interest. Shelli never made me feel judged. Shelli is an extraordinary nurse. She treats everyone with respect and a smile. I wish I could take her home to Ohio with me but unfortunately, she has more good work to do here at Rogers. I was so blessed to be cared for by Shelli, and I know her bright affect and professionalism will bless many more to come.” </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800" dirty="0">
              <a:effectLst/>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A85F7017-4E0C-B345-02BF-8ECE972BD94D}"/>
              </a:ext>
            </a:extLst>
          </p:cNvPr>
          <p:cNvPicPr>
            <a:picLocks noChangeAspect="1"/>
          </p:cNvPicPr>
          <p:nvPr/>
        </p:nvPicPr>
        <p:blipFill>
          <a:blip r:embed="rId3"/>
          <a:stretch>
            <a:fillRect/>
          </a:stretch>
        </p:blipFill>
        <p:spPr>
          <a:xfrm flipH="1">
            <a:off x="15462666" y="1021555"/>
            <a:ext cx="1814134" cy="1227375"/>
          </a:xfrm>
          <a:prstGeom prst="rect">
            <a:avLst/>
          </a:prstGeom>
        </p:spPr>
      </p:pic>
      <p:pic>
        <p:nvPicPr>
          <p:cNvPr id="6" name="Picture 5">
            <a:extLst>
              <a:ext uri="{FF2B5EF4-FFF2-40B4-BE49-F238E27FC236}">
                <a16:creationId xmlns:a16="http://schemas.microsoft.com/office/drawing/2014/main" id="{E9746904-2551-F7EF-52E1-4C9534C7F60C}"/>
              </a:ext>
            </a:extLst>
          </p:cNvPr>
          <p:cNvPicPr>
            <a:picLocks noChangeAspect="1"/>
          </p:cNvPicPr>
          <p:nvPr/>
        </p:nvPicPr>
        <p:blipFill>
          <a:blip r:embed="rId4"/>
          <a:stretch>
            <a:fillRect/>
          </a:stretch>
        </p:blipFill>
        <p:spPr>
          <a:xfrm>
            <a:off x="2216725" y="7347858"/>
            <a:ext cx="3247903" cy="2705780"/>
          </a:xfrm>
          <a:prstGeom prst="rect">
            <a:avLst/>
          </a:prstGeom>
        </p:spPr>
      </p:pic>
    </p:spTree>
    <p:extLst>
      <p:ext uri="{BB962C8B-B14F-4D97-AF65-F5344CB8AC3E}">
        <p14:creationId xmlns:p14="http://schemas.microsoft.com/office/powerpoint/2010/main" val="299842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11B9-BFF8-4131-8521-3C495F27214E}"/>
              </a:ext>
            </a:extLst>
          </p:cNvPr>
          <p:cNvSpPr>
            <a:spLocks noGrp="1"/>
          </p:cNvSpPr>
          <p:nvPr>
            <p:ph type="title"/>
          </p:nvPr>
        </p:nvSpPr>
        <p:spPr/>
        <p:txBody>
          <a:bodyPr>
            <a:normAutofit fontScale="90000"/>
          </a:bodyPr>
          <a:lstStyle/>
          <a:p>
            <a:r>
              <a:rPr lang="en-US" dirty="0"/>
              <a:t>Nomination; patient story (2</a:t>
            </a:r>
            <a:r>
              <a:rPr lang="en-US" baseline="30000" dirty="0"/>
              <a:t>nd</a:t>
            </a:r>
            <a:r>
              <a:rPr lang="en-US" dirty="0"/>
              <a:t> place)</a:t>
            </a:r>
            <a:br>
              <a:rPr lang="en-US" dirty="0"/>
            </a:br>
            <a:r>
              <a:rPr lang="en-US" dirty="0"/>
              <a:t>Cortney Kaan</a:t>
            </a:r>
          </a:p>
        </p:txBody>
      </p:sp>
      <p:sp>
        <p:nvSpPr>
          <p:cNvPr id="3" name="Content Placeholder 2">
            <a:extLst>
              <a:ext uri="{FF2B5EF4-FFF2-40B4-BE49-F238E27FC236}">
                <a16:creationId xmlns:a16="http://schemas.microsoft.com/office/drawing/2014/main" id="{B5D08CBB-D5B7-415B-948F-50F924F53D89}"/>
              </a:ext>
            </a:extLst>
          </p:cNvPr>
          <p:cNvSpPr>
            <a:spLocks noGrp="1"/>
          </p:cNvSpPr>
          <p:nvPr>
            <p:ph idx="1"/>
          </p:nvPr>
        </p:nvSpPr>
        <p:spPr>
          <a:xfrm>
            <a:off x="2216726" y="2738438"/>
            <a:ext cx="15060074" cy="6825692"/>
          </a:xfrm>
        </p:spPr>
        <p:txBody>
          <a:bodyPr vert="horz" lIns="91440" tIns="45720" rIns="91440" bIns="45720" rtlCol="0" anchor="t">
            <a:normAutofit/>
          </a:bodyPr>
          <a:lstStyle/>
          <a:p>
            <a:r>
              <a:rPr lang="en-US" sz="2800" dirty="0">
                <a:latin typeface="Calibri"/>
                <a:ea typeface="Times New Roman" panose="02020603050405020304" pitchFamily="18" charset="0"/>
                <a:cs typeface="Calibri"/>
              </a:rPr>
              <a:t>"Cortney changed my life. She was with me every step of the way from admission to discharge. She was the biggest supporter as I transformed my life. With treatment came a variety of emotions. I experienced anger, anxiety, hopelessness, excitement, fear etc. Cortney was able to meet me where I was at every shift and adjust to my needs. Cortney is a talented communicator and was able to provide support and compassion to de-escalate the moment, to help me feel safe again. Her kindness will never go unnoticed. Cortney taught me to not give up on myself before trying. Fast forward.......I successfully discharged and completed IOP, but we can't forget who set me up for success, I owe it to Cortney, the RN who rooted for me the most." </a:t>
            </a:r>
            <a:endParaRPr lang="en-US" sz="2800" dirty="0">
              <a:effectLst/>
              <a:latin typeface="Calibri"/>
              <a:ea typeface="Times New Roman" panose="02020603050405020304" pitchFamily="18" charset="0"/>
              <a:cs typeface="Calibri"/>
            </a:endParaRPr>
          </a:p>
          <a:p>
            <a:endParaRPr lang="en-US" sz="1800" dirty="0">
              <a:effectLst/>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A85F7017-4E0C-B345-02BF-8ECE972BD94D}"/>
              </a:ext>
            </a:extLst>
          </p:cNvPr>
          <p:cNvPicPr>
            <a:picLocks noChangeAspect="1"/>
          </p:cNvPicPr>
          <p:nvPr/>
        </p:nvPicPr>
        <p:blipFill>
          <a:blip r:embed="rId3"/>
          <a:stretch>
            <a:fillRect/>
          </a:stretch>
        </p:blipFill>
        <p:spPr>
          <a:xfrm flipH="1">
            <a:off x="15462666" y="1021555"/>
            <a:ext cx="1814134" cy="1227375"/>
          </a:xfrm>
          <a:prstGeom prst="rect">
            <a:avLst/>
          </a:prstGeom>
        </p:spPr>
      </p:pic>
      <p:pic>
        <p:nvPicPr>
          <p:cNvPr id="6" name="Picture 5">
            <a:extLst>
              <a:ext uri="{FF2B5EF4-FFF2-40B4-BE49-F238E27FC236}">
                <a16:creationId xmlns:a16="http://schemas.microsoft.com/office/drawing/2014/main" id="{D9EE567C-A209-D7BE-8E8E-760996835DD8}"/>
              </a:ext>
            </a:extLst>
          </p:cNvPr>
          <p:cNvPicPr>
            <a:picLocks noChangeAspect="1"/>
          </p:cNvPicPr>
          <p:nvPr/>
        </p:nvPicPr>
        <p:blipFill>
          <a:blip r:embed="rId4"/>
          <a:stretch>
            <a:fillRect/>
          </a:stretch>
        </p:blipFill>
        <p:spPr>
          <a:xfrm>
            <a:off x="2216726" y="6437881"/>
            <a:ext cx="2327139" cy="2925259"/>
          </a:xfrm>
          <a:prstGeom prst="rect">
            <a:avLst/>
          </a:prstGeom>
        </p:spPr>
      </p:pic>
    </p:spTree>
    <p:extLst>
      <p:ext uri="{BB962C8B-B14F-4D97-AF65-F5344CB8AC3E}">
        <p14:creationId xmlns:p14="http://schemas.microsoft.com/office/powerpoint/2010/main" val="400340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11B9-BFF8-4131-8521-3C495F27214E}"/>
              </a:ext>
            </a:extLst>
          </p:cNvPr>
          <p:cNvSpPr>
            <a:spLocks noGrp="1"/>
          </p:cNvSpPr>
          <p:nvPr>
            <p:ph type="title"/>
          </p:nvPr>
        </p:nvSpPr>
        <p:spPr/>
        <p:txBody>
          <a:bodyPr>
            <a:normAutofit fontScale="90000"/>
          </a:bodyPr>
          <a:lstStyle/>
          <a:p>
            <a:r>
              <a:rPr lang="en-US" dirty="0"/>
              <a:t>Nomination; patient’s own words : WINNER!</a:t>
            </a:r>
            <a:br>
              <a:rPr lang="en-US" dirty="0"/>
            </a:br>
            <a:r>
              <a:rPr lang="en-US" dirty="0"/>
              <a:t>Sommer Lovett- Hinsdale, Illinois PHP/IOP</a:t>
            </a:r>
          </a:p>
        </p:txBody>
      </p:sp>
      <p:sp>
        <p:nvSpPr>
          <p:cNvPr id="3" name="Content Placeholder 2">
            <a:extLst>
              <a:ext uri="{FF2B5EF4-FFF2-40B4-BE49-F238E27FC236}">
                <a16:creationId xmlns:a16="http://schemas.microsoft.com/office/drawing/2014/main" id="{B5D08CBB-D5B7-415B-948F-50F924F53D89}"/>
              </a:ext>
            </a:extLst>
          </p:cNvPr>
          <p:cNvSpPr>
            <a:spLocks noGrp="1"/>
          </p:cNvSpPr>
          <p:nvPr>
            <p:ph idx="1"/>
          </p:nvPr>
        </p:nvSpPr>
        <p:spPr>
          <a:xfrm>
            <a:off x="2216726" y="2738438"/>
            <a:ext cx="15060074" cy="6825692"/>
          </a:xfrm>
        </p:spPr>
        <p:txBody>
          <a:bodyPr vert="horz" lIns="91440" tIns="45720" rIns="91440" bIns="45720" rtlCol="0" anchor="t">
            <a:normAutofit/>
          </a:bodyPr>
          <a:lstStyle/>
          <a:p>
            <a:r>
              <a:rPr lang="en-US" sz="2800" dirty="0">
                <a:latin typeface="Calibri"/>
                <a:ea typeface="Times New Roman" panose="02020603050405020304" pitchFamily="18" charset="0"/>
                <a:cs typeface="Calibri"/>
              </a:rPr>
              <a:t>"If it is worth anything, this nomination comes from someone who works in the healthcare field. When I first arrived to Rogers I was terrified. I was worried for my future and worried about what others would think of me.  I was in a horrible mental state and completely withdrawn. I couldn't stop crying and I could barely look at anyone. Until I met my nurse, Sommer. She immediately met me with kindness and warmth. I knew she could tell I was scared. We walked back to a private room and she talked to me like a HUMAN being. She made me feel at ease and I was able to connect with her immediately. Her empathy allowed me to take my first deep breath in over a month. Sommer took things slow with me and made me feel as comfortable as possible on my first day at Rogers. But it didn't stop there. She helped me with terrifying exposure therapies and checked in on me regularly. Near the end of my program, we would often joke and laugh together in the hallways which helped me feel normal again. Any nurse could have just written me off and rolled their eyes at my irrational fears. Sommer showed she cared and that she understood I was in terrible pain. I will never forget how she made me feel. I wish everyone had a Sommer as their nurse. Sommer helped me change my life."</a:t>
            </a:r>
            <a:endParaRPr lang="en-US" sz="2800" dirty="0">
              <a:effectLst/>
              <a:latin typeface="Calibri" panose="020F0502020204030204" pitchFamily="34" charset="0"/>
              <a:ea typeface="Times New Roman" panose="02020603050405020304" pitchFamily="18" charset="0"/>
              <a:cs typeface="Calibri"/>
            </a:endParaRPr>
          </a:p>
          <a:p>
            <a:endParaRPr lang="en-US" sz="1800" dirty="0">
              <a:effectLst/>
              <a:latin typeface="Calibri" panose="020F0502020204030204" pitchFamily="34" charset="0"/>
              <a:ea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A85F7017-4E0C-B345-02BF-8ECE972BD94D}"/>
              </a:ext>
            </a:extLst>
          </p:cNvPr>
          <p:cNvPicPr>
            <a:picLocks noChangeAspect="1"/>
          </p:cNvPicPr>
          <p:nvPr/>
        </p:nvPicPr>
        <p:blipFill>
          <a:blip r:embed="rId3"/>
          <a:stretch>
            <a:fillRect/>
          </a:stretch>
        </p:blipFill>
        <p:spPr>
          <a:xfrm flipH="1">
            <a:off x="15462666" y="1021555"/>
            <a:ext cx="1814134" cy="1227375"/>
          </a:xfrm>
          <a:prstGeom prst="rect">
            <a:avLst/>
          </a:prstGeom>
        </p:spPr>
      </p:pic>
    </p:spTree>
    <p:extLst>
      <p:ext uri="{BB962C8B-B14F-4D97-AF65-F5344CB8AC3E}">
        <p14:creationId xmlns:p14="http://schemas.microsoft.com/office/powerpoint/2010/main" val="65749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238051-3F9D-F127-B76D-6A2E614346D4}"/>
              </a:ext>
            </a:extLst>
          </p:cNvPr>
          <p:cNvPicPr>
            <a:picLocks noChangeAspect="1"/>
          </p:cNvPicPr>
          <p:nvPr/>
        </p:nvPicPr>
        <p:blipFill>
          <a:blip r:embed="rId3"/>
          <a:stretch>
            <a:fillRect/>
          </a:stretch>
        </p:blipFill>
        <p:spPr>
          <a:xfrm flipH="1">
            <a:off x="12803489" y="6332561"/>
            <a:ext cx="4706587" cy="3184300"/>
          </a:xfrm>
          <a:prstGeom prst="rect">
            <a:avLst/>
          </a:prstGeom>
        </p:spPr>
      </p:pic>
      <p:sp>
        <p:nvSpPr>
          <p:cNvPr id="4" name="Title 3">
            <a:extLst>
              <a:ext uri="{FF2B5EF4-FFF2-40B4-BE49-F238E27FC236}">
                <a16:creationId xmlns:a16="http://schemas.microsoft.com/office/drawing/2014/main" id="{98770B85-6DD4-274D-0491-E0CDDC13F931}"/>
              </a:ext>
            </a:extLst>
          </p:cNvPr>
          <p:cNvSpPr>
            <a:spLocks noGrp="1"/>
          </p:cNvSpPr>
          <p:nvPr>
            <p:ph type="title"/>
          </p:nvPr>
        </p:nvSpPr>
        <p:spPr/>
        <p:txBody>
          <a:bodyPr/>
          <a:lstStyle/>
          <a:p>
            <a:r>
              <a:rPr lang="en-US" dirty="0"/>
              <a:t>Congratulations!</a:t>
            </a:r>
          </a:p>
        </p:txBody>
      </p:sp>
      <p:sp>
        <p:nvSpPr>
          <p:cNvPr id="11" name="Text Placeholder 10">
            <a:extLst>
              <a:ext uri="{FF2B5EF4-FFF2-40B4-BE49-F238E27FC236}">
                <a16:creationId xmlns:a16="http://schemas.microsoft.com/office/drawing/2014/main" id="{4B9E2846-C4CB-B954-F474-6ED1B03BC3C5}"/>
              </a:ext>
            </a:extLst>
          </p:cNvPr>
          <p:cNvSpPr>
            <a:spLocks noGrp="1"/>
          </p:cNvSpPr>
          <p:nvPr>
            <p:ph type="body" sz="half" idx="2"/>
          </p:nvPr>
        </p:nvSpPr>
        <p:spPr/>
        <p:txBody>
          <a:bodyPr vert="horz" lIns="91440" tIns="45720" rIns="91440" bIns="45720" rtlCol="0" anchor="t">
            <a:normAutofit/>
          </a:bodyPr>
          <a:lstStyle/>
          <a:p>
            <a:r>
              <a:rPr lang="en-US" dirty="0"/>
              <a:t>Sommer Lovett- Hinsdale Illinois  PHP/IOP programs. </a:t>
            </a:r>
          </a:p>
        </p:txBody>
      </p:sp>
      <p:pic>
        <p:nvPicPr>
          <p:cNvPr id="8" name="Picture 7">
            <a:extLst>
              <a:ext uri="{FF2B5EF4-FFF2-40B4-BE49-F238E27FC236}">
                <a16:creationId xmlns:a16="http://schemas.microsoft.com/office/drawing/2014/main" id="{F74D38A2-1C86-D578-77BC-989FA4536CE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3948012" y="1276443"/>
            <a:ext cx="2984488" cy="1549884"/>
          </a:xfrm>
          <a:prstGeom prst="rect">
            <a:avLst/>
          </a:prstGeom>
        </p:spPr>
      </p:pic>
      <p:pic>
        <p:nvPicPr>
          <p:cNvPr id="7" name="Content Placeholder 6">
            <a:extLst>
              <a:ext uri="{FF2B5EF4-FFF2-40B4-BE49-F238E27FC236}">
                <a16:creationId xmlns:a16="http://schemas.microsoft.com/office/drawing/2014/main" id="{6987D23F-9156-0F68-3B61-675A7B7CAAA2}"/>
              </a:ext>
            </a:extLst>
          </p:cNvPr>
          <p:cNvPicPr>
            <a:picLocks noGrp="1" noChangeAspect="1"/>
          </p:cNvPicPr>
          <p:nvPr>
            <p:ph idx="1"/>
          </p:nvPr>
        </p:nvPicPr>
        <p:blipFill>
          <a:blip r:embed="rId6"/>
          <a:stretch>
            <a:fillRect/>
          </a:stretch>
        </p:blipFill>
        <p:spPr>
          <a:xfrm>
            <a:off x="7038109" y="1276443"/>
            <a:ext cx="5765380" cy="6939302"/>
          </a:xfrm>
        </p:spPr>
      </p:pic>
      <p:pic>
        <p:nvPicPr>
          <p:cNvPr id="2" name="Picture 2">
            <a:extLst>
              <a:ext uri="{FF2B5EF4-FFF2-40B4-BE49-F238E27FC236}">
                <a16:creationId xmlns:a16="http://schemas.microsoft.com/office/drawing/2014/main" id="{E45A91A0-07D2-1442-E7AC-CE1D4D22BF92}"/>
              </a:ext>
            </a:extLst>
          </p:cNvPr>
          <p:cNvPicPr>
            <a:picLocks noChangeAspect="1"/>
          </p:cNvPicPr>
          <p:nvPr/>
        </p:nvPicPr>
        <p:blipFill>
          <a:blip r:embed="rId7"/>
          <a:stretch>
            <a:fillRect/>
          </a:stretch>
        </p:blipFill>
        <p:spPr>
          <a:xfrm>
            <a:off x="6526824" y="1351075"/>
            <a:ext cx="7403122" cy="7071966"/>
          </a:xfrm>
          <a:prstGeom prst="rect">
            <a:avLst/>
          </a:prstGeom>
        </p:spPr>
      </p:pic>
    </p:spTree>
    <p:extLst>
      <p:ext uri="{BB962C8B-B14F-4D97-AF65-F5344CB8AC3E}">
        <p14:creationId xmlns:p14="http://schemas.microsoft.com/office/powerpoint/2010/main" val="59340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A7CABAFF-1844-D2DE-A1C0-6D9C5A6190AD}"/>
              </a:ext>
            </a:extLst>
          </p:cNvPr>
          <p:cNvGraphicFramePr>
            <a:graphicFrameLocks noChangeAspect="1"/>
          </p:cNvGraphicFramePr>
          <p:nvPr>
            <p:extLst>
              <p:ext uri="{D42A27DB-BD31-4B8C-83A1-F6EECF244321}">
                <p14:modId xmlns:p14="http://schemas.microsoft.com/office/powerpoint/2010/main" val="2763346211"/>
              </p:ext>
            </p:extLst>
          </p:nvPr>
        </p:nvGraphicFramePr>
        <p:xfrm>
          <a:off x="2703513" y="311150"/>
          <a:ext cx="12880975" cy="9663113"/>
        </p:xfrm>
        <a:graphic>
          <a:graphicData uri="http://schemas.openxmlformats.org/presentationml/2006/ole">
            <mc:AlternateContent xmlns:mc="http://schemas.openxmlformats.org/markup-compatibility/2006">
              <mc:Choice xmlns:v="urn:schemas-microsoft-com:vml" Requires="v">
                <p:oleObj name="Presentation" r:id="rId2" imgW="4489909" imgH="3366824" progId="PowerPoint.Show.12">
                  <p:embed/>
                </p:oleObj>
              </mc:Choice>
              <mc:Fallback>
                <p:oleObj name="Presentation" r:id="rId2" imgW="4489909" imgH="3366824" progId="PowerPoint.Show.12">
                  <p:embed/>
                  <p:pic>
                    <p:nvPicPr>
                      <p:cNvPr id="2" name="Object 1">
                        <a:hlinkClick r:id="" action="ppaction://ole?verb=0"/>
                        <a:extLst>
                          <a:ext uri="{FF2B5EF4-FFF2-40B4-BE49-F238E27FC236}">
                            <a16:creationId xmlns:a16="http://schemas.microsoft.com/office/drawing/2014/main" id="{A7CABAFF-1844-D2DE-A1C0-6D9C5A6190AD}"/>
                          </a:ext>
                        </a:extLst>
                      </p:cNvPr>
                      <p:cNvPicPr/>
                      <p:nvPr/>
                    </p:nvPicPr>
                    <p:blipFill>
                      <a:blip r:embed="rId3"/>
                      <a:stretch>
                        <a:fillRect/>
                      </a:stretch>
                    </p:blipFill>
                    <p:spPr>
                      <a:xfrm>
                        <a:off x="2703513" y="311150"/>
                        <a:ext cx="12880975" cy="9663113"/>
                      </a:xfrm>
                      <a:prstGeom prst="rect">
                        <a:avLst/>
                      </a:prstGeom>
                    </p:spPr>
                  </p:pic>
                </p:oleObj>
              </mc:Fallback>
            </mc:AlternateContent>
          </a:graphicData>
        </a:graphic>
      </p:graphicFrame>
    </p:spTree>
    <p:extLst>
      <p:ext uri="{BB962C8B-B14F-4D97-AF65-F5344CB8AC3E}">
        <p14:creationId xmlns:p14="http://schemas.microsoft.com/office/powerpoint/2010/main" val="3865451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ogers Behavioral Health">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1953</Words>
  <Application>Microsoft Office PowerPoint</Application>
  <PresentationFormat>Custom</PresentationFormat>
  <Paragraphs>108</Paragraphs>
  <Slides>16</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Lucida Sans</vt:lpstr>
      <vt:lpstr>Wingdings</vt:lpstr>
      <vt:lpstr>Office Theme</vt:lpstr>
      <vt:lpstr>Presentation</vt:lpstr>
      <vt:lpstr>The DAISY Award  for Extraordinary Nurses April 2023</vt:lpstr>
      <vt:lpstr>What is the Daisy Award? </vt:lpstr>
      <vt:lpstr>Congratulations to our 24 nominees</vt:lpstr>
      <vt:lpstr>Committee Review Process </vt:lpstr>
      <vt:lpstr>Nomination story (3rd Place) Shelli Hoffstrom-Nominated by a patient </vt:lpstr>
      <vt:lpstr>Nomination; patient story (2nd place) Cortney Kaan</vt:lpstr>
      <vt:lpstr>Nomination; patient’s own words : WINNER! Sommer Lovett- Hinsdale, Illinois PHP/IOP</vt:lpstr>
      <vt:lpstr>Congratulations!</vt:lpstr>
      <vt:lpstr>PowerPoint Presentation</vt:lpstr>
      <vt:lpstr>Portfolio and award pin</vt:lpstr>
      <vt:lpstr>“Healer’s Touch” sculpture</vt:lpstr>
      <vt:lpstr>Cinnamon rolls</vt:lpstr>
      <vt:lpstr>Banner</vt:lpstr>
      <vt:lpstr>Online spotlight</vt:lpstr>
      <vt:lpstr>Thank you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LepienMuller, Ruth</dc:creator>
  <cp:lastModifiedBy>Ballentine, Anne</cp:lastModifiedBy>
  <cp:revision>285</cp:revision>
  <cp:lastPrinted>2023-04-13T16:50:28Z</cp:lastPrinted>
  <dcterms:created xsi:type="dcterms:W3CDTF">2020-01-16T19:40:40Z</dcterms:created>
  <dcterms:modified xsi:type="dcterms:W3CDTF">2023-04-19T22:50:17Z</dcterms:modified>
</cp:coreProperties>
</file>